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1" r:id="rId1"/>
  </p:sldMasterIdLst>
  <p:notesMasterIdLst>
    <p:notesMasterId r:id="rId21"/>
  </p:notesMasterIdLst>
  <p:sldIdLst>
    <p:sldId id="256" r:id="rId2"/>
    <p:sldId id="257" r:id="rId3"/>
    <p:sldId id="268" r:id="rId4"/>
    <p:sldId id="260" r:id="rId5"/>
    <p:sldId id="269" r:id="rId6"/>
    <p:sldId id="266" r:id="rId7"/>
    <p:sldId id="261" r:id="rId8"/>
    <p:sldId id="274" r:id="rId9"/>
    <p:sldId id="267" r:id="rId10"/>
    <p:sldId id="258" r:id="rId11"/>
    <p:sldId id="259" r:id="rId12"/>
    <p:sldId id="270" r:id="rId13"/>
    <p:sldId id="271" r:id="rId14"/>
    <p:sldId id="275" r:id="rId15"/>
    <p:sldId id="273" r:id="rId16"/>
    <p:sldId id="276" r:id="rId17"/>
    <p:sldId id="262" r:id="rId18"/>
    <p:sldId id="263" r:id="rId19"/>
    <p:sldId id="26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259" autoAdjust="0"/>
  </p:normalViewPr>
  <p:slideViewPr>
    <p:cSldViewPr snapToGrid="0" snapToObjects="1">
      <p:cViewPr varScale="1">
        <p:scale>
          <a:sx n="101" d="100"/>
          <a:sy n="101" d="100"/>
        </p:scale>
        <p:origin x="-1848"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A89FC6-DA0A-DD45-A3FE-7BA2F63ADF87}" type="datetimeFigureOut">
              <a:rPr lang="en-US" smtClean="0"/>
              <a:t>11/18/18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50ABC8-8796-014A-A77F-C1DD8A156A0F}" type="slidenum">
              <a:rPr lang="en-US" smtClean="0"/>
              <a:t>‹#›</a:t>
            </a:fld>
            <a:endParaRPr lang="en-US"/>
          </a:p>
        </p:txBody>
      </p:sp>
    </p:spTree>
    <p:extLst>
      <p:ext uri="{BB962C8B-B14F-4D97-AF65-F5344CB8AC3E}">
        <p14:creationId xmlns:p14="http://schemas.microsoft.com/office/powerpoint/2010/main" val="7547146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story</a:t>
            </a:r>
            <a:endParaRPr lang="en-US" dirty="0"/>
          </a:p>
        </p:txBody>
      </p:sp>
      <p:sp>
        <p:nvSpPr>
          <p:cNvPr id="4" name="Slide Number Placeholder 3"/>
          <p:cNvSpPr>
            <a:spLocks noGrp="1"/>
          </p:cNvSpPr>
          <p:nvPr>
            <p:ph type="sldNum" sz="quarter" idx="10"/>
          </p:nvPr>
        </p:nvSpPr>
        <p:spPr/>
        <p:txBody>
          <a:bodyPr/>
          <a:lstStyle/>
          <a:p>
            <a:fld id="{2A50ABC8-8796-014A-A77F-C1DD8A156A0F}" type="slidenum">
              <a:rPr lang="en-US" smtClean="0"/>
              <a:t>1</a:t>
            </a:fld>
            <a:endParaRPr lang="en-US"/>
          </a:p>
        </p:txBody>
      </p:sp>
    </p:spTree>
    <p:extLst>
      <p:ext uri="{BB962C8B-B14F-4D97-AF65-F5344CB8AC3E}">
        <p14:creationId xmlns:p14="http://schemas.microsoft.com/office/powerpoint/2010/main" val="867769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response to being constantly</a:t>
            </a:r>
            <a:r>
              <a:rPr lang="en-US" baseline="0" dirty="0" smtClean="0"/>
              <a:t> faced with difficult situations, physicians first experience emotional exhaustion. This can be a normal stress response to a challenging situation. Exhaustion then prompts one to distance themself emotionally and cognitively from their work. The hallmark of burnout comes when that same physician grows increasingly negative and cynical and begins to withdraw. This is known as depersonalization. They then lose the psychological connection with their work, which has implications for their motivation and identity. This results in poor patient care and reduced self esteem for the physician.</a:t>
            </a:r>
            <a:endParaRPr lang="en-US" dirty="0"/>
          </a:p>
        </p:txBody>
      </p:sp>
      <p:sp>
        <p:nvSpPr>
          <p:cNvPr id="4" name="Slide Number Placeholder 3"/>
          <p:cNvSpPr>
            <a:spLocks noGrp="1"/>
          </p:cNvSpPr>
          <p:nvPr>
            <p:ph type="sldNum" sz="quarter" idx="10"/>
          </p:nvPr>
        </p:nvSpPr>
        <p:spPr/>
        <p:txBody>
          <a:bodyPr/>
          <a:lstStyle/>
          <a:p>
            <a:fld id="{2A50ABC8-8796-014A-A77F-C1DD8A156A0F}" type="slidenum">
              <a:rPr lang="en-US" smtClean="0"/>
              <a:t>2</a:t>
            </a:fld>
            <a:endParaRPr lang="en-US"/>
          </a:p>
        </p:txBody>
      </p:sp>
    </p:spTree>
    <p:extLst>
      <p:ext uri="{BB962C8B-B14F-4D97-AF65-F5344CB8AC3E}">
        <p14:creationId xmlns:p14="http://schemas.microsoft.com/office/powerpoint/2010/main" val="1029460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Physicians have always worked long hours, and physicians have always had stressful, demanding jobs. It’s the loss of autonomy, the pressure to do more with less, the ever-increasing documentation requirements, RVU- and patient satisfaction-based reimbursement, the rise in student debt, and increasing social isolation as doctor-patient relationships and relationships among colleagues suffer as a result of time constraints, uncertainty about the future, and lack of flexible work options that are causing unprecedented burnout. </a:t>
            </a:r>
          </a:p>
        </p:txBody>
      </p:sp>
      <p:sp>
        <p:nvSpPr>
          <p:cNvPr id="4" name="Slide Number Placeholder 3"/>
          <p:cNvSpPr>
            <a:spLocks noGrp="1"/>
          </p:cNvSpPr>
          <p:nvPr>
            <p:ph type="sldNum" sz="quarter" idx="10"/>
          </p:nvPr>
        </p:nvSpPr>
        <p:spPr/>
        <p:txBody>
          <a:bodyPr/>
          <a:lstStyle/>
          <a:p>
            <a:fld id="{2A50ABC8-8796-014A-A77F-C1DD8A156A0F}" type="slidenum">
              <a:rPr lang="en-US" smtClean="0"/>
              <a:t>4</a:t>
            </a:fld>
            <a:endParaRPr lang="en-US"/>
          </a:p>
        </p:txBody>
      </p:sp>
    </p:spTree>
    <p:extLst>
      <p:ext uri="{BB962C8B-B14F-4D97-AF65-F5344CB8AC3E}">
        <p14:creationId xmlns:p14="http://schemas.microsoft.com/office/powerpoint/2010/main" val="1034724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A50ABC8-8796-014A-A77F-C1DD8A156A0F}" type="slidenum">
              <a:rPr lang="en-US" smtClean="0"/>
              <a:t>5</a:t>
            </a:fld>
            <a:endParaRPr lang="en-US"/>
          </a:p>
        </p:txBody>
      </p:sp>
    </p:spTree>
    <p:extLst>
      <p:ext uri="{BB962C8B-B14F-4D97-AF65-F5344CB8AC3E}">
        <p14:creationId xmlns:p14="http://schemas.microsoft.com/office/powerpoint/2010/main" val="1034724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“Physician Resilience and Burnout: Can You Make the Switch?” </a:t>
            </a:r>
            <a:r>
              <a:rPr lang="en-US" sz="1200" i="1" dirty="0" smtClean="0"/>
              <a:t>Family Practice Management</a:t>
            </a:r>
            <a:r>
              <a:rPr lang="en-US" sz="1200" dirty="0" smtClean="0"/>
              <a:t>.</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There </a:t>
            </a:r>
            <a:r>
              <a:rPr lang="en-US" sz="1200" b="0" i="0" u="none" strike="noStrike" kern="1200" baseline="0" dirty="0" smtClean="0">
                <a:solidFill>
                  <a:schemeClr val="tx1"/>
                </a:solidFill>
                <a:latin typeface="+mn-lt"/>
                <a:ea typeface="+mn-ea"/>
                <a:cs typeface="+mn-cs"/>
              </a:rPr>
              <a:t>are four values characteristic of physicians and reinforced in medical training: service, excellence, curative competence, and compassion. Although each one is a virtuous strength and source of pride for physicians, each possesses a destructive “dark side” – deprivation, invincibility, omnipotence, and isolation.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Most physicians are first drawn to the calling, or </a:t>
            </a:r>
            <a:r>
              <a:rPr lang="en-US" sz="1200" b="0" i="1" u="none" strike="noStrike" kern="1200" baseline="0" dirty="0" smtClean="0">
                <a:solidFill>
                  <a:schemeClr val="tx1"/>
                </a:solidFill>
                <a:latin typeface="+mn-lt"/>
                <a:ea typeface="+mn-ea"/>
                <a:cs typeface="+mn-cs"/>
              </a:rPr>
              <a:t>service </a:t>
            </a:r>
            <a:r>
              <a:rPr lang="en-US" sz="1200" b="0" i="0" u="none" strike="noStrike" kern="1200" baseline="0" dirty="0" smtClean="0">
                <a:solidFill>
                  <a:schemeClr val="tx1"/>
                </a:solidFill>
                <a:latin typeface="+mn-lt"/>
                <a:ea typeface="+mn-ea"/>
                <a:cs typeface="+mn-cs"/>
              </a:rPr>
              <a:t>aspect of medicine. The ability to make a difference in a person’s health is compelling and rewarding. This expectation of service is reinforced repeatedly throughout training, starting with the Hippocratic Oath. Yet early in a career this sense of service may begin to feel more like duty, and the personal sacrifice it requires may feel more like </a:t>
            </a:r>
            <a:r>
              <a:rPr lang="en-US" sz="1200" b="0" i="1" u="none" strike="noStrike" kern="1200" baseline="0" dirty="0" smtClean="0">
                <a:solidFill>
                  <a:schemeClr val="tx1"/>
                </a:solidFill>
                <a:latin typeface="+mn-lt"/>
                <a:ea typeface="+mn-ea"/>
                <a:cs typeface="+mn-cs"/>
              </a:rPr>
              <a:t>deprivation, </a:t>
            </a:r>
            <a:r>
              <a:rPr lang="en-US" sz="1200" b="0" i="0" u="none" strike="noStrike" kern="1200" baseline="0" dirty="0" smtClean="0">
                <a:solidFill>
                  <a:schemeClr val="tx1"/>
                </a:solidFill>
                <a:latin typeface="+mn-lt"/>
                <a:ea typeface="+mn-ea"/>
                <a:cs typeface="+mn-cs"/>
              </a:rPr>
              <a:t>even victimization or martyrdom, when self-sacrifice becomes exhausting. Medical students regularly accept the sacrifice of rigorous and extended training, denying their personal needs, such as sleep and food, to be of service as healers. This expectation of sacrifice can extend to physicians’ families, who are likewise trained to understand the interruptive priority of a medical career. If feelings of deprivation surface, so can a sense of entitlement and an “I deserve it” attitude, which may lead to destructive financial or relationship decisions.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Physicians are committed to the highest standards of </a:t>
            </a:r>
            <a:r>
              <a:rPr lang="en-US" sz="1200" b="0" i="1" u="none" strike="noStrike" kern="1200" baseline="0" dirty="0" smtClean="0">
                <a:solidFill>
                  <a:schemeClr val="tx1"/>
                </a:solidFill>
                <a:latin typeface="+mn-lt"/>
                <a:ea typeface="+mn-ea"/>
                <a:cs typeface="+mn-cs"/>
              </a:rPr>
              <a:t>excellence</a:t>
            </a:r>
            <a:r>
              <a:rPr lang="en-US" sz="1200" b="0" i="0" u="none" strike="noStrike" kern="1200" baseline="0" dirty="0" smtClean="0">
                <a:solidFill>
                  <a:schemeClr val="tx1"/>
                </a:solidFill>
                <a:latin typeface="+mn-lt"/>
                <a:ea typeface="+mn-ea"/>
                <a:cs typeface="+mn-cs"/>
              </a:rPr>
              <a:t>, and others expect this of them. In the information age, infinite reservoirs of knowledge and memory are assumed. Zero tolerance for mistakes is common. These expectations breed perfectionism, and the associated lack of acceptance of the potential for error can lead to feelings of </a:t>
            </a:r>
            <a:r>
              <a:rPr lang="en-US" sz="1200" b="0" i="1" u="none" strike="noStrike" kern="1200" baseline="0" dirty="0" smtClean="0">
                <a:solidFill>
                  <a:schemeClr val="tx1"/>
                </a:solidFill>
                <a:latin typeface="+mn-lt"/>
                <a:ea typeface="+mn-ea"/>
                <a:cs typeface="+mn-cs"/>
              </a:rPr>
              <a:t>invincibility</a:t>
            </a:r>
            <a:r>
              <a:rPr lang="en-US" sz="1200" b="0" i="0" u="none" strike="noStrike" kern="1200" baseline="0" dirty="0" smtClean="0">
                <a:solidFill>
                  <a:schemeClr val="tx1"/>
                </a:solidFill>
                <a:latin typeface="+mn-lt"/>
                <a:ea typeface="+mn-ea"/>
                <a:cs typeface="+mn-cs"/>
              </a:rPr>
              <a:t>. Safe venues for admitting and discussing error or harm, inadequacy, or loss of control are not common in medical culture. Eventually, physicians who do not discuss their errors with anyone may deny it to themselves, arriving at some other explanation for the outcome.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Physicians value </a:t>
            </a:r>
            <a:r>
              <a:rPr lang="en-US" sz="1200" b="0" i="1" u="none" strike="noStrike" kern="1200" baseline="0" dirty="0" smtClean="0">
                <a:solidFill>
                  <a:schemeClr val="tx1"/>
                </a:solidFill>
                <a:latin typeface="+mn-lt"/>
                <a:ea typeface="+mn-ea"/>
                <a:cs typeface="+mn-cs"/>
              </a:rPr>
              <a:t>curative competence, </a:t>
            </a:r>
            <a:r>
              <a:rPr lang="en-US" sz="1200" b="0" i="0" u="none" strike="noStrike" kern="1200" baseline="0" dirty="0" smtClean="0">
                <a:solidFill>
                  <a:schemeClr val="tx1"/>
                </a:solidFill>
                <a:latin typeface="+mn-lt"/>
                <a:ea typeface="+mn-ea"/>
                <a:cs typeface="+mn-cs"/>
              </a:rPr>
              <a:t>and they take responsibility for patient outcomes. But sometimes that outcome is not within the physician’s control. Surgeons are valued on their success and complication rates, often independent of patient complexity; hospitals rely on such measures to enhance their reputation. Such pressures and physicians’ drive to cure can lead to urgency, forcing action when a diagnosis is unclear or fostering discomfort with ambiguity in a clinical presentation. One potential downside of this expectation is a sense of </a:t>
            </a:r>
            <a:r>
              <a:rPr lang="en-US" sz="1200" b="0" i="1" u="none" strike="noStrike" kern="1200" baseline="0" dirty="0" smtClean="0">
                <a:solidFill>
                  <a:schemeClr val="tx1"/>
                </a:solidFill>
                <a:latin typeface="+mn-lt"/>
                <a:ea typeface="+mn-ea"/>
                <a:cs typeface="+mn-cs"/>
              </a:rPr>
              <a:t>omnipotence </a:t>
            </a:r>
            <a:r>
              <a:rPr lang="en-US" sz="1200" b="0" i="0" u="none" strike="noStrike" kern="1200" baseline="0" dirty="0" smtClean="0">
                <a:solidFill>
                  <a:schemeClr val="tx1"/>
                </a:solidFill>
                <a:latin typeface="+mn-lt"/>
                <a:ea typeface="+mn-ea"/>
                <a:cs typeface="+mn-cs"/>
              </a:rPr>
              <a:t>and intolerance for ambiguity. Patients who challenge a medical diagnosis or question a treatment plan may be viewed as “difficult” or “noncompliant.” At the same time, mentors and evaluators reinforce the medical student’s self-criticism if he or she is not meeting internal or external standards of competency. Answering “I do not know” is rarely rewarded by educators or patients. Fear of exposure, or “imposter syndrome,” and a sense of inadequacy haunt medical trainees and young physicians. The ongoing emotional distress this tension can create may lead to embracing omnipotence to resolve the cognitive dissonance between expectations and the physician’s recognition of his or her own limitations.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Physicians value </a:t>
            </a:r>
            <a:r>
              <a:rPr lang="en-US" sz="1200" b="0" i="1" u="none" strike="noStrike" kern="1200" baseline="0" dirty="0" smtClean="0">
                <a:solidFill>
                  <a:schemeClr val="tx1"/>
                </a:solidFill>
                <a:latin typeface="+mn-lt"/>
                <a:ea typeface="+mn-ea"/>
                <a:cs typeface="+mn-cs"/>
              </a:rPr>
              <a:t>compassion</a:t>
            </a:r>
            <a:r>
              <a:rPr lang="en-US" sz="1200" b="0" i="0" u="none" strike="noStrike" kern="1200" baseline="0" dirty="0" smtClean="0">
                <a:solidFill>
                  <a:schemeClr val="tx1"/>
                </a:solidFill>
                <a:latin typeface="+mn-lt"/>
                <a:ea typeface="+mn-ea"/>
                <a:cs typeface="+mn-cs"/>
              </a:rPr>
              <a:t>, which requires a delicate balance of empathy and appropriate emotional boundaries with patients and their families. Medical trainees may witness fetal demise, childhood chemotherapy, suicide, and chronic disability, as well as the effects of homelessness, addiction, prostitution, and war. The tender heart committed to service and sacrifice and focused on excellence and a commitment to cure quickly learns to set aside the typical empathetic human reaction to such suffering. Yet often we cannot fully forget the face or the profound emotional experience. The discomfort of this reaction may result in suppressing emotions, positive or negative, to the point of what many physicians describe as emotional </a:t>
            </a:r>
            <a:r>
              <a:rPr lang="en-US" sz="1200" b="0" i="1" u="none" strike="noStrike" kern="1200" baseline="0" dirty="0" smtClean="0">
                <a:solidFill>
                  <a:schemeClr val="tx1"/>
                </a:solidFill>
                <a:latin typeface="+mn-lt"/>
                <a:ea typeface="+mn-ea"/>
                <a:cs typeface="+mn-cs"/>
              </a:rPr>
              <a:t>isolation</a:t>
            </a:r>
            <a:r>
              <a:rPr lang="en-US" sz="1200" b="0" i="0" u="none" strike="noStrike" kern="1200" baseline="0" dirty="0" smtClean="0">
                <a:solidFill>
                  <a:schemeClr val="tx1"/>
                </a:solidFill>
                <a:latin typeface="+mn-lt"/>
                <a:ea typeface="+mn-ea"/>
                <a:cs typeface="+mn-cs"/>
              </a:rPr>
              <a:t>, a sense of “people all around yet feeling completely alone.”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These values of service, excellence, curative competence, and compassion are interconnected and implicit in medical culture. Physicians retain high levels of public respect because of these values, and they are key to finding meaning and joy in medicine. They also create unspoken expectations, commonly referred to as the “hidden curriculum,” that if unchecked can destroy a career.</a:t>
            </a:r>
            <a:endParaRPr lang="en-US" dirty="0" smtClean="0"/>
          </a:p>
          <a:p>
            <a:endParaRPr lang="en-US" dirty="0"/>
          </a:p>
        </p:txBody>
      </p:sp>
      <p:sp>
        <p:nvSpPr>
          <p:cNvPr id="4" name="Slide Number Placeholder 3"/>
          <p:cNvSpPr>
            <a:spLocks noGrp="1"/>
          </p:cNvSpPr>
          <p:nvPr>
            <p:ph type="sldNum" sz="quarter" idx="10"/>
          </p:nvPr>
        </p:nvSpPr>
        <p:spPr/>
        <p:txBody>
          <a:bodyPr/>
          <a:lstStyle/>
          <a:p>
            <a:fld id="{2A50ABC8-8796-014A-A77F-C1DD8A156A0F}" type="slidenum">
              <a:rPr lang="en-US" smtClean="0"/>
              <a:t>6</a:t>
            </a:fld>
            <a:endParaRPr lang="en-US"/>
          </a:p>
        </p:txBody>
      </p:sp>
    </p:spTree>
    <p:extLst>
      <p:ext uri="{BB962C8B-B14F-4D97-AF65-F5344CB8AC3E}">
        <p14:creationId xmlns:p14="http://schemas.microsoft.com/office/powerpoint/2010/main" val="1034724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most important qualities that a physician can have</a:t>
            </a:r>
          </a:p>
          <a:p>
            <a:r>
              <a:rPr lang="en-US" dirty="0" smtClean="0"/>
              <a:t>Resilient people do experience stress, but are adaptable and positive in response to change and adversity</a:t>
            </a:r>
          </a:p>
          <a:p>
            <a:r>
              <a:rPr lang="en-US" dirty="0" smtClean="0"/>
              <a:t>Resilient physicians are able to retain their sense of purpose</a:t>
            </a:r>
          </a:p>
        </p:txBody>
      </p:sp>
      <p:sp>
        <p:nvSpPr>
          <p:cNvPr id="4" name="Slide Number Placeholder 3"/>
          <p:cNvSpPr>
            <a:spLocks noGrp="1"/>
          </p:cNvSpPr>
          <p:nvPr>
            <p:ph type="sldNum" sz="quarter" idx="10"/>
          </p:nvPr>
        </p:nvSpPr>
        <p:spPr/>
        <p:txBody>
          <a:bodyPr/>
          <a:lstStyle/>
          <a:p>
            <a:fld id="{2A50ABC8-8796-014A-A77F-C1DD8A156A0F}" type="slidenum">
              <a:rPr lang="en-US" smtClean="0"/>
              <a:t>10</a:t>
            </a:fld>
            <a:endParaRPr lang="en-US"/>
          </a:p>
        </p:txBody>
      </p:sp>
    </p:spTree>
    <p:extLst>
      <p:ext uri="{BB962C8B-B14F-4D97-AF65-F5344CB8AC3E}">
        <p14:creationId xmlns:p14="http://schemas.microsoft.com/office/powerpoint/2010/main" val="2555309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Jon </a:t>
            </a:r>
            <a:r>
              <a:rPr lang="en-US" sz="1200" kern="1200" dirty="0" err="1" smtClean="0">
                <a:solidFill>
                  <a:schemeClr val="tx1"/>
                </a:solidFill>
                <a:effectLst/>
                <a:latin typeface="+mn-lt"/>
                <a:ea typeface="+mn-ea"/>
                <a:cs typeface="+mn-cs"/>
              </a:rPr>
              <a:t>Kabat-Zinn</a:t>
            </a:r>
            <a:r>
              <a:rPr lang="en-US" sz="1200" kern="1200" dirty="0" smtClean="0">
                <a:solidFill>
                  <a:schemeClr val="tx1"/>
                </a:solidFill>
                <a:effectLst/>
                <a:latin typeface="+mn-lt"/>
                <a:ea typeface="+mn-ea"/>
                <a:cs typeface="+mn-cs"/>
              </a:rPr>
              <a:t> is the creator of the Stress Reduction Clinic and the Center for Mindfulness in Medicine, Health Care, and Society at the University of Massachusetts Medical School.</a:t>
            </a:r>
          </a:p>
        </p:txBody>
      </p:sp>
      <p:sp>
        <p:nvSpPr>
          <p:cNvPr id="4" name="Slide Number Placeholder 3"/>
          <p:cNvSpPr>
            <a:spLocks noGrp="1"/>
          </p:cNvSpPr>
          <p:nvPr>
            <p:ph type="sldNum" sz="quarter" idx="10"/>
          </p:nvPr>
        </p:nvSpPr>
        <p:spPr/>
        <p:txBody>
          <a:bodyPr/>
          <a:lstStyle/>
          <a:p>
            <a:fld id="{2A50ABC8-8796-014A-A77F-C1DD8A156A0F}" type="slidenum">
              <a:rPr lang="en-US" smtClean="0"/>
              <a:t>11</a:t>
            </a:fld>
            <a:endParaRPr lang="en-US"/>
          </a:p>
        </p:txBody>
      </p:sp>
    </p:spTree>
    <p:extLst>
      <p:ext uri="{BB962C8B-B14F-4D97-AF65-F5344CB8AC3E}">
        <p14:creationId xmlns:p14="http://schemas.microsoft.com/office/powerpoint/2010/main" val="3813157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Positive Psychology is the scientific study of what makes life most worth living. The field is founded on the belief that people want to lead meaningful and fulfilling lives, to cultivate what is best within themselves, and to enhance their experiences of love, work, and play.</a:t>
            </a:r>
          </a:p>
        </p:txBody>
      </p:sp>
      <p:sp>
        <p:nvSpPr>
          <p:cNvPr id="4" name="Slide Number Placeholder 3"/>
          <p:cNvSpPr>
            <a:spLocks noGrp="1"/>
          </p:cNvSpPr>
          <p:nvPr>
            <p:ph type="sldNum" sz="quarter" idx="10"/>
          </p:nvPr>
        </p:nvSpPr>
        <p:spPr/>
        <p:txBody>
          <a:bodyPr/>
          <a:lstStyle/>
          <a:p>
            <a:fld id="{2A50ABC8-8796-014A-A77F-C1DD8A156A0F}" type="slidenum">
              <a:rPr lang="en-US" smtClean="0"/>
              <a:t>13</a:t>
            </a:fld>
            <a:endParaRPr lang="en-US"/>
          </a:p>
        </p:txBody>
      </p:sp>
    </p:spTree>
    <p:extLst>
      <p:ext uri="{BB962C8B-B14F-4D97-AF65-F5344CB8AC3E}">
        <p14:creationId xmlns:p14="http://schemas.microsoft.com/office/powerpoint/2010/main" val="1808838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intentionally seek out the</a:t>
            </a:r>
            <a:r>
              <a:rPr lang="en-US" baseline="0" dirty="0" smtClean="0"/>
              <a:t> positive.</a:t>
            </a:r>
            <a:endParaRPr lang="en-US" dirty="0"/>
          </a:p>
        </p:txBody>
      </p:sp>
      <p:sp>
        <p:nvSpPr>
          <p:cNvPr id="4" name="Slide Number Placeholder 3"/>
          <p:cNvSpPr>
            <a:spLocks noGrp="1"/>
          </p:cNvSpPr>
          <p:nvPr>
            <p:ph type="sldNum" sz="quarter" idx="10"/>
          </p:nvPr>
        </p:nvSpPr>
        <p:spPr/>
        <p:txBody>
          <a:bodyPr/>
          <a:lstStyle/>
          <a:p>
            <a:fld id="{2A50ABC8-8796-014A-A77F-C1DD8A156A0F}" type="slidenum">
              <a:rPr lang="en-US" smtClean="0"/>
              <a:t>14</a:t>
            </a:fld>
            <a:endParaRPr lang="en-US"/>
          </a:p>
        </p:txBody>
      </p:sp>
    </p:spTree>
    <p:extLst>
      <p:ext uri="{BB962C8B-B14F-4D97-AF65-F5344CB8AC3E}">
        <p14:creationId xmlns:p14="http://schemas.microsoft.com/office/powerpoint/2010/main" val="1374152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50ABC8-8796-014A-A77F-C1DD8A156A0F}" type="slidenum">
              <a:rPr lang="en-US" smtClean="0"/>
              <a:t>16</a:t>
            </a:fld>
            <a:endParaRPr lang="en-US"/>
          </a:p>
        </p:txBody>
      </p:sp>
    </p:spTree>
    <p:extLst>
      <p:ext uri="{BB962C8B-B14F-4D97-AF65-F5344CB8AC3E}">
        <p14:creationId xmlns:p14="http://schemas.microsoft.com/office/powerpoint/2010/main" val="1374152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Find what works for you. Relationships</a:t>
            </a:r>
            <a:r>
              <a:rPr lang="en-US" baseline="0" dirty="0" smtClean="0"/>
              <a:t> are vital. We cannot do this alone. But ultimately we need to each find what provides balance for us in this oftentimes difficult career.</a:t>
            </a:r>
            <a:endParaRPr lang="en-US" dirty="0"/>
          </a:p>
        </p:txBody>
      </p:sp>
      <p:sp>
        <p:nvSpPr>
          <p:cNvPr id="4" name="Slide Number Placeholder 3"/>
          <p:cNvSpPr>
            <a:spLocks noGrp="1"/>
          </p:cNvSpPr>
          <p:nvPr>
            <p:ph type="sldNum" sz="quarter" idx="10"/>
          </p:nvPr>
        </p:nvSpPr>
        <p:spPr/>
        <p:txBody>
          <a:bodyPr/>
          <a:lstStyle/>
          <a:p>
            <a:fld id="{2A50ABC8-8796-014A-A77F-C1DD8A156A0F}" type="slidenum">
              <a:rPr lang="en-US" smtClean="0"/>
              <a:t>18</a:t>
            </a:fld>
            <a:endParaRPr lang="en-US"/>
          </a:p>
        </p:txBody>
      </p:sp>
    </p:spTree>
    <p:extLst>
      <p:ext uri="{BB962C8B-B14F-4D97-AF65-F5344CB8AC3E}">
        <p14:creationId xmlns:p14="http://schemas.microsoft.com/office/powerpoint/2010/main" val="1499387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50ABC8-8796-014A-A77F-C1DD8A156A0F}" type="slidenum">
              <a:rPr lang="en-US" smtClean="0"/>
              <a:t>19</a:t>
            </a:fld>
            <a:endParaRPr lang="en-US"/>
          </a:p>
        </p:txBody>
      </p:sp>
    </p:spTree>
    <p:extLst>
      <p:ext uri="{BB962C8B-B14F-4D97-AF65-F5344CB8AC3E}">
        <p14:creationId xmlns:p14="http://schemas.microsoft.com/office/powerpoint/2010/main" val="2522672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chor="t">
            <a:normAutofit/>
          </a:bodyPr>
          <a:lstStyle>
            <a:lvl1pPr marL="0" indent="0" algn="ctr">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D8A45B5-DBB3-DA4D-B855-DC307D4F31DA}" type="datetimeFigureOut">
              <a:rPr lang="en-US" smtClean="0"/>
              <a:t>11/18/18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74D12-1A47-6441-899A-3874E7DBD9B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8A45B5-DBB3-DA4D-B855-DC307D4F31DA}" type="datetimeFigureOut">
              <a:rPr lang="en-US" smtClean="0"/>
              <a:t>11/18/18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74D12-1A47-6441-899A-3874E7DBD9B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8A45B5-DBB3-DA4D-B855-DC307D4F31DA}" type="datetimeFigureOut">
              <a:rPr lang="en-US" smtClean="0"/>
              <a:t>11/18/18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74D12-1A47-6441-899A-3874E7DBD9B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8A45B5-DBB3-DA4D-B855-DC307D4F31DA}" type="datetimeFigureOut">
              <a:rPr lang="en-US" smtClean="0"/>
              <a:t>11/18/18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74D12-1A47-6441-899A-3874E7DBD9B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8A45B5-DBB3-DA4D-B855-DC307D4F31DA}" type="datetimeFigureOut">
              <a:rPr lang="en-US" smtClean="0"/>
              <a:t>11/18/18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974D12-1A47-6441-899A-3874E7DBD9B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8A45B5-DBB3-DA4D-B855-DC307D4F31DA}" type="datetimeFigureOut">
              <a:rPr lang="en-US" smtClean="0"/>
              <a:t>11/18/18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974D12-1A47-6441-899A-3874E7DBD9B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8A45B5-DBB3-DA4D-B855-DC307D4F31DA}" type="datetimeFigureOut">
              <a:rPr lang="en-US" smtClean="0"/>
              <a:t>11/18/18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974D12-1A47-6441-899A-3874E7DBD9B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8A45B5-DBB3-DA4D-B855-DC307D4F31DA}" type="datetimeFigureOut">
              <a:rPr lang="en-US" smtClean="0"/>
              <a:t>11/18/18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74D12-1A47-6441-899A-3874E7DBD9B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nchor="t"/>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8A45B5-DBB3-DA4D-B855-DC307D4F31DA}" type="datetimeFigureOut">
              <a:rPr lang="en-US" smtClean="0"/>
              <a:t>11/18/18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74D12-1A47-6441-899A-3874E7DBD9B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8A45B5-DBB3-DA4D-B855-DC307D4F31DA}" type="datetimeFigureOut">
              <a:rPr lang="en-US" smtClean="0"/>
              <a:t>11/18/18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74D12-1A47-6441-899A-3874E7DBD9B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8A45B5-DBB3-DA4D-B855-DC307D4F31DA}" type="datetimeFigureOut">
              <a:rPr lang="en-US" smtClean="0"/>
              <a:t>11/18/18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74D12-1A47-6441-899A-3874E7DBD9B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1430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8A45B5-DBB3-DA4D-B855-DC307D4F31DA}" type="datetimeFigureOut">
              <a:rPr lang="en-US" smtClean="0"/>
              <a:t>11/18/18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974D12-1A47-6441-899A-3874E7DBD9B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5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4"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ctor-Burnout-iStock-Sarinyapinngam_865228192.jpg"/>
          <p:cNvPicPr>
            <a:picLocks noChangeAspect="1"/>
          </p:cNvPicPr>
          <p:nvPr/>
        </p:nvPicPr>
        <p:blipFill rotWithShape="1">
          <a:blip r:embed="rId3">
            <a:extLst>
              <a:ext uri="{28A0092B-C50C-407E-A947-70E740481C1C}">
                <a14:useLocalDpi xmlns:a14="http://schemas.microsoft.com/office/drawing/2010/main" val="0"/>
              </a:ext>
            </a:extLst>
          </a:blip>
          <a:srcRect r="11111"/>
          <a:stretch/>
        </p:blipFill>
        <p:spPr>
          <a:xfrm>
            <a:off x="0" y="0"/>
            <a:ext cx="9144000" cy="6858000"/>
          </a:xfrm>
          <a:prstGeom prst="rect">
            <a:avLst/>
          </a:prstGeom>
        </p:spPr>
      </p:pic>
      <p:sp>
        <p:nvSpPr>
          <p:cNvPr id="2" name="Title 1"/>
          <p:cNvSpPr>
            <a:spLocks noGrp="1"/>
          </p:cNvSpPr>
          <p:nvPr>
            <p:ph type="ctrTitle"/>
          </p:nvPr>
        </p:nvSpPr>
        <p:spPr/>
        <p:txBody>
          <a:bodyPr>
            <a:normAutofit fontScale="90000"/>
          </a:bodyPr>
          <a:lstStyle/>
          <a:p>
            <a:r>
              <a:rPr lang="en-US" dirty="0" smtClean="0">
                <a:solidFill>
                  <a:schemeClr val="bg1"/>
                </a:solidFill>
              </a:rPr>
              <a:t>Combating Burnout and Cultivating Resilience</a:t>
            </a:r>
            <a:endParaRPr lang="en-US" dirty="0">
              <a:solidFill>
                <a:schemeClr val="bg1"/>
              </a:solidFill>
            </a:endParaRPr>
          </a:p>
        </p:txBody>
      </p:sp>
      <p:sp>
        <p:nvSpPr>
          <p:cNvPr id="3" name="Subtitle 2"/>
          <p:cNvSpPr>
            <a:spLocks noGrp="1"/>
          </p:cNvSpPr>
          <p:nvPr>
            <p:ph type="subTitle" idx="1"/>
          </p:nvPr>
        </p:nvSpPr>
        <p:spPr/>
        <p:txBody>
          <a:bodyPr/>
          <a:lstStyle/>
          <a:p>
            <a:r>
              <a:rPr lang="en-US" dirty="0" smtClean="0">
                <a:solidFill>
                  <a:srgbClr val="000000"/>
                </a:solidFill>
              </a:rPr>
              <a:t>Caitlin Wainscott, MD, FAAP</a:t>
            </a:r>
            <a:endParaRPr lang="en-US" dirty="0">
              <a:solidFill>
                <a:srgbClr val="000000"/>
              </a:solidFill>
            </a:endParaRPr>
          </a:p>
        </p:txBody>
      </p:sp>
    </p:spTree>
    <p:extLst>
      <p:ext uri="{BB962C8B-B14F-4D97-AF65-F5344CB8AC3E}">
        <p14:creationId xmlns:p14="http://schemas.microsoft.com/office/powerpoint/2010/main" val="107684386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Burnout?</a:t>
            </a:r>
            <a:endParaRPr lang="en-US" dirty="0"/>
          </a:p>
        </p:txBody>
      </p:sp>
      <p:sp>
        <p:nvSpPr>
          <p:cNvPr id="3" name="Content Placeholder 2"/>
          <p:cNvSpPr>
            <a:spLocks noGrp="1"/>
          </p:cNvSpPr>
          <p:nvPr>
            <p:ph idx="1"/>
          </p:nvPr>
        </p:nvSpPr>
        <p:spPr>
          <a:xfrm>
            <a:off x="457200" y="1600200"/>
            <a:ext cx="4120033" cy="4525963"/>
          </a:xfrm>
        </p:spPr>
        <p:txBody>
          <a:bodyPr/>
          <a:lstStyle/>
          <a:p>
            <a:r>
              <a:rPr lang="en-US" dirty="0" smtClean="0"/>
              <a:t>Triad of emotional exhaustion</a:t>
            </a:r>
            <a:r>
              <a:rPr lang="en-US" dirty="0"/>
              <a:t>, </a:t>
            </a:r>
            <a:r>
              <a:rPr lang="en-US" dirty="0" smtClean="0"/>
              <a:t>depersonalization, reduced sense of accomplishment</a:t>
            </a:r>
            <a:r>
              <a:rPr lang="en-US" baseline="30000" dirty="0" smtClean="0"/>
              <a:t>1</a:t>
            </a:r>
          </a:p>
        </p:txBody>
      </p:sp>
      <p:pic>
        <p:nvPicPr>
          <p:cNvPr id="4" name="Picture 3" descr="whitecoat.jpg"/>
          <p:cNvPicPr>
            <a:picLocks noChangeAspect="1"/>
          </p:cNvPicPr>
          <p:nvPr/>
        </p:nvPicPr>
        <p:blipFill rotWithShape="1">
          <a:blip r:embed="rId3">
            <a:extLst>
              <a:ext uri="{28A0092B-C50C-407E-A947-70E740481C1C}">
                <a14:useLocalDpi xmlns:a14="http://schemas.microsoft.com/office/drawing/2010/main" val="0"/>
              </a:ext>
            </a:extLst>
          </a:blip>
          <a:srcRect l="15737" r="11299"/>
          <a:stretch/>
        </p:blipFill>
        <p:spPr>
          <a:xfrm>
            <a:off x="4800513" y="1913045"/>
            <a:ext cx="3558520" cy="4330858"/>
          </a:xfrm>
          <a:prstGeom prst="rect">
            <a:avLst/>
          </a:prstGeom>
        </p:spPr>
      </p:pic>
    </p:spTree>
    <p:extLst>
      <p:ext uri="{BB962C8B-B14F-4D97-AF65-F5344CB8AC3E}">
        <p14:creationId xmlns:p14="http://schemas.microsoft.com/office/powerpoint/2010/main" val="354190587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2018 Medscape National Physician Burnout &amp; Depression Report</a:t>
            </a:r>
            <a:r>
              <a:rPr lang="en-US" sz="4000" baseline="30000" dirty="0" smtClean="0"/>
              <a:t>2</a:t>
            </a:r>
            <a:endParaRPr lang="en-US" sz="4000" baseline="30000" dirty="0"/>
          </a:p>
        </p:txBody>
      </p:sp>
      <p:sp>
        <p:nvSpPr>
          <p:cNvPr id="3" name="Content Placeholder 2"/>
          <p:cNvSpPr>
            <a:spLocks noGrp="1"/>
          </p:cNvSpPr>
          <p:nvPr>
            <p:ph idx="1"/>
          </p:nvPr>
        </p:nvSpPr>
        <p:spPr/>
        <p:txBody>
          <a:bodyPr/>
          <a:lstStyle/>
          <a:p>
            <a:r>
              <a:rPr lang="en-US" dirty="0" smtClean="0"/>
              <a:t>42% self-report burnout</a:t>
            </a:r>
          </a:p>
          <a:p>
            <a:r>
              <a:rPr lang="en-US" dirty="0" smtClean="0"/>
              <a:t>12% are colloquially depressed</a:t>
            </a:r>
          </a:p>
          <a:p>
            <a:r>
              <a:rPr lang="en-US" dirty="0" smtClean="0"/>
              <a:t>3% are clinically depressed</a:t>
            </a:r>
          </a:p>
          <a:p>
            <a:r>
              <a:rPr lang="en-US" dirty="0" smtClean="0"/>
              <a:t>Pediatricians fall in the middle with 41% reporting burnout</a:t>
            </a:r>
            <a:endParaRPr lang="en-US" dirty="0"/>
          </a:p>
        </p:txBody>
      </p:sp>
    </p:spTree>
    <p:extLst>
      <p:ext uri="{BB962C8B-B14F-4D97-AF65-F5344CB8AC3E}">
        <p14:creationId xmlns:p14="http://schemas.microsoft.com/office/powerpoint/2010/main" val="148287840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a:t>
            </a:r>
            <a:r>
              <a:rPr lang="en-US" dirty="0" smtClean="0"/>
              <a:t>Happening</a:t>
            </a:r>
            <a:r>
              <a:rPr lang="en-US" dirty="0" smtClean="0"/>
              <a:t>?</a:t>
            </a:r>
            <a:endParaRPr lang="en-US" dirty="0"/>
          </a:p>
        </p:txBody>
      </p:sp>
      <p:sp>
        <p:nvSpPr>
          <p:cNvPr id="3" name="Content Placeholder 2"/>
          <p:cNvSpPr>
            <a:spLocks noGrp="1"/>
          </p:cNvSpPr>
          <p:nvPr>
            <p:ph idx="1"/>
          </p:nvPr>
        </p:nvSpPr>
        <p:spPr>
          <a:xfrm>
            <a:off x="279099" y="1493373"/>
            <a:ext cx="8624177" cy="2302438"/>
          </a:xfrm>
        </p:spPr>
        <p:txBody>
          <a:bodyPr>
            <a:normAutofit fontScale="77500" lnSpcReduction="20000"/>
          </a:bodyPr>
          <a:lstStyle/>
          <a:p>
            <a:r>
              <a:rPr lang="en-US" dirty="0"/>
              <a:t>E</a:t>
            </a:r>
            <a:r>
              <a:rPr lang="en-US" dirty="0" smtClean="0"/>
              <a:t>xternal factors</a:t>
            </a:r>
          </a:p>
          <a:p>
            <a:pPr lvl="1"/>
            <a:r>
              <a:rPr lang="en-US" dirty="0" smtClean="0"/>
              <a:t>Loss of autonomy, pressure to do more with less, increasing documentation requirements, RVU- and patient satisfaction-based reimbursement, rising student debt, increasing social </a:t>
            </a:r>
            <a:r>
              <a:rPr lang="en-US" dirty="0" smtClean="0"/>
              <a:t>isolation</a:t>
            </a:r>
            <a:r>
              <a:rPr lang="en-US" baseline="30000" dirty="0" smtClean="0"/>
              <a:t>2</a:t>
            </a:r>
            <a:endParaRPr lang="en-US" baseline="30000" dirty="0" smtClean="0"/>
          </a:p>
        </p:txBody>
      </p:sp>
      <p:pic>
        <p:nvPicPr>
          <p:cNvPr id="4" name="Picture 3" descr="B3-AS766_Wellne_P_20180608131612.jpg"/>
          <p:cNvPicPr>
            <a:picLocks noChangeAspect="1"/>
          </p:cNvPicPr>
          <p:nvPr/>
        </p:nvPicPr>
        <p:blipFill rotWithShape="1">
          <a:blip r:embed="rId3">
            <a:extLst>
              <a:ext uri="{28A0092B-C50C-407E-A947-70E740481C1C}">
                <a14:useLocalDpi xmlns:a14="http://schemas.microsoft.com/office/drawing/2010/main" val="0"/>
              </a:ext>
            </a:extLst>
          </a:blip>
          <a:srcRect l="8588" t="9057" r="8527" b="9707"/>
          <a:stretch/>
        </p:blipFill>
        <p:spPr>
          <a:xfrm>
            <a:off x="2354988" y="3809767"/>
            <a:ext cx="4444487" cy="2902153"/>
          </a:xfrm>
          <a:prstGeom prst="rect">
            <a:avLst/>
          </a:prstGeom>
        </p:spPr>
      </p:pic>
    </p:spTree>
    <p:extLst>
      <p:ext uri="{BB962C8B-B14F-4D97-AF65-F5344CB8AC3E}">
        <p14:creationId xmlns:p14="http://schemas.microsoft.com/office/powerpoint/2010/main" val="315152401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a:t>
            </a:r>
            <a:r>
              <a:rPr lang="en-US" dirty="0" smtClean="0"/>
              <a:t>Happening?</a:t>
            </a:r>
            <a:r>
              <a:rPr lang="en-US" baseline="30000" dirty="0" smtClean="0"/>
              <a:t>2</a:t>
            </a:r>
            <a:endParaRPr lang="en-US" baseline="30000" dirty="0"/>
          </a:p>
        </p:txBody>
      </p:sp>
      <p:pic>
        <p:nvPicPr>
          <p:cNvPr id="6" name="Content Placeholder 5" descr="fig13.png"/>
          <p:cNvPicPr>
            <a:picLocks noGrp="1" noChangeAspect="1"/>
          </p:cNvPicPr>
          <p:nvPr>
            <p:ph idx="1"/>
          </p:nvPr>
        </p:nvPicPr>
        <p:blipFill>
          <a:blip r:embed="rId3">
            <a:extLst>
              <a:ext uri="{28A0092B-C50C-407E-A947-70E740481C1C}">
                <a14:useLocalDpi xmlns:a14="http://schemas.microsoft.com/office/drawing/2010/main" val="0"/>
              </a:ext>
            </a:extLst>
          </a:blip>
          <a:srcRect l="-11879" r="-11879"/>
          <a:stretch>
            <a:fillRect/>
          </a:stretch>
        </p:blipFill>
        <p:spPr>
          <a:xfrm>
            <a:off x="181415" y="1600200"/>
            <a:ext cx="8791637" cy="4861777"/>
          </a:xfrm>
        </p:spPr>
      </p:pic>
    </p:spTree>
    <p:extLst>
      <p:ext uri="{BB962C8B-B14F-4D97-AF65-F5344CB8AC3E}">
        <p14:creationId xmlns:p14="http://schemas.microsoft.com/office/powerpoint/2010/main" val="139127687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a:t>
            </a:r>
            <a:r>
              <a:rPr lang="en-US" dirty="0" smtClean="0"/>
              <a:t>Happening</a:t>
            </a:r>
            <a:r>
              <a:rPr lang="en-US" dirty="0" smtClean="0"/>
              <a:t>?</a:t>
            </a:r>
            <a:endParaRPr lang="en-US" dirty="0"/>
          </a:p>
        </p:txBody>
      </p:sp>
      <p:sp>
        <p:nvSpPr>
          <p:cNvPr id="3" name="Content Placeholder 2"/>
          <p:cNvSpPr>
            <a:spLocks noGrp="1"/>
          </p:cNvSpPr>
          <p:nvPr>
            <p:ph idx="1"/>
          </p:nvPr>
        </p:nvSpPr>
        <p:spPr>
          <a:xfrm>
            <a:off x="457200" y="1600200"/>
            <a:ext cx="4106078" cy="4525963"/>
          </a:xfrm>
        </p:spPr>
        <p:txBody>
          <a:bodyPr>
            <a:normAutofit/>
          </a:bodyPr>
          <a:lstStyle/>
          <a:p>
            <a:r>
              <a:rPr lang="en-US" dirty="0" smtClean="0"/>
              <a:t>Internal factors</a:t>
            </a:r>
          </a:p>
          <a:p>
            <a:pPr lvl="1"/>
            <a:r>
              <a:rPr lang="en-US" dirty="0" smtClean="0"/>
              <a:t>“The Hidden </a:t>
            </a:r>
            <a:r>
              <a:rPr lang="en-US" dirty="0"/>
              <a:t>C</a:t>
            </a:r>
            <a:r>
              <a:rPr lang="en-US" dirty="0" smtClean="0"/>
              <a:t>urriculum” of </a:t>
            </a:r>
            <a:r>
              <a:rPr lang="en-US" dirty="0" smtClean="0"/>
              <a:t>medicine</a:t>
            </a:r>
            <a:r>
              <a:rPr lang="en-US" baseline="30000" dirty="0" smtClean="0"/>
              <a:t>1</a:t>
            </a:r>
            <a:endParaRPr lang="en-US" baseline="30000" dirty="0"/>
          </a:p>
        </p:txBody>
      </p:sp>
      <p:pic>
        <p:nvPicPr>
          <p:cNvPr id="4" name="Picture 3" descr="fpm20130100p25-uf1-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650" y="1600200"/>
            <a:ext cx="3988752" cy="4870476"/>
          </a:xfrm>
          <a:prstGeom prst="rect">
            <a:avLst/>
          </a:prstGeom>
        </p:spPr>
      </p:pic>
    </p:spTree>
    <p:extLst>
      <p:ext uri="{BB962C8B-B14F-4D97-AF65-F5344CB8AC3E}">
        <p14:creationId xmlns:p14="http://schemas.microsoft.com/office/powerpoint/2010/main" val="276112087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546"/>
            <a:ext cx="8229600" cy="1616364"/>
          </a:xfrm>
        </p:spPr>
        <p:txBody>
          <a:bodyPr>
            <a:noAutofit/>
          </a:bodyPr>
          <a:lstStyle/>
          <a:p>
            <a:r>
              <a:rPr lang="en-US" sz="4000" dirty="0" smtClean="0"/>
              <a:t>Framework to Link Cultural Norms In Medicine with Burnout Factors</a:t>
            </a:r>
            <a:r>
              <a:rPr lang="en-US" sz="4000" baseline="30000" dirty="0" smtClean="0"/>
              <a:t>1</a:t>
            </a:r>
            <a:endParaRPr lang="en-US" sz="4000" baseline="30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20480924"/>
              </p:ext>
            </p:extLst>
          </p:nvPr>
        </p:nvGraphicFramePr>
        <p:xfrm>
          <a:off x="457200" y="1842112"/>
          <a:ext cx="8229600" cy="4865803"/>
        </p:xfrm>
        <a:graphic>
          <a:graphicData uri="http://schemas.openxmlformats.org/drawingml/2006/table">
            <a:tbl>
              <a:tblPr firstRow="1" bandRow="1">
                <a:tableStyleId>{5C22544A-7EE6-4342-B048-85BDC9FD1C3A}</a:tableStyleId>
              </a:tblPr>
              <a:tblGrid>
                <a:gridCol w="2057400"/>
                <a:gridCol w="2057400"/>
                <a:gridCol w="2057400"/>
                <a:gridCol w="2057400"/>
              </a:tblGrid>
              <a:tr h="747563">
                <a:tc>
                  <a:txBody>
                    <a:bodyPr/>
                    <a:lstStyle/>
                    <a:p>
                      <a:r>
                        <a:rPr lang="en-US" dirty="0" smtClean="0"/>
                        <a:t>Positive Value</a:t>
                      </a:r>
                      <a:endParaRPr lang="en-US" dirty="0"/>
                    </a:p>
                  </a:txBody>
                  <a:tcPr/>
                </a:tc>
                <a:tc>
                  <a:txBody>
                    <a:bodyPr/>
                    <a:lstStyle/>
                    <a:p>
                      <a:r>
                        <a:rPr lang="en-US" dirty="0" smtClean="0"/>
                        <a:t>Negative Potential</a:t>
                      </a:r>
                      <a:endParaRPr lang="en-US" dirty="0"/>
                    </a:p>
                  </a:txBody>
                  <a:tcPr/>
                </a:tc>
                <a:tc>
                  <a:txBody>
                    <a:bodyPr/>
                    <a:lstStyle/>
                    <a:p>
                      <a:r>
                        <a:rPr lang="en-US" dirty="0" smtClean="0"/>
                        <a:t>Burnout Factors</a:t>
                      </a:r>
                      <a:endParaRPr lang="en-US" dirty="0"/>
                    </a:p>
                  </a:txBody>
                  <a:tcPr/>
                </a:tc>
                <a:tc>
                  <a:txBody>
                    <a:bodyPr/>
                    <a:lstStyle/>
                    <a:p>
                      <a:r>
                        <a:rPr lang="en-US" dirty="0" smtClean="0"/>
                        <a:t>Potential Interventions</a:t>
                      </a:r>
                      <a:endParaRPr lang="en-US" dirty="0"/>
                    </a:p>
                  </a:txBody>
                  <a:tcPr/>
                </a:tc>
              </a:tr>
              <a:tr h="1067947">
                <a:tc>
                  <a:txBody>
                    <a:bodyPr/>
                    <a:lstStyle/>
                    <a:p>
                      <a:r>
                        <a:rPr lang="en-US" dirty="0" smtClean="0"/>
                        <a:t>Service</a:t>
                      </a:r>
                      <a:endParaRPr lang="en-US" dirty="0"/>
                    </a:p>
                  </a:txBody>
                  <a:tcPr/>
                </a:tc>
                <a:tc>
                  <a:txBody>
                    <a:bodyPr/>
                    <a:lstStyle/>
                    <a:p>
                      <a:r>
                        <a:rPr lang="en-US" dirty="0" smtClean="0"/>
                        <a:t>Deprivation</a:t>
                      </a:r>
                      <a:endParaRPr lang="en-US" dirty="0"/>
                    </a:p>
                  </a:txBody>
                  <a:tcPr/>
                </a:tc>
                <a:tc>
                  <a:txBody>
                    <a:bodyPr/>
                    <a:lstStyle/>
                    <a:p>
                      <a:r>
                        <a:rPr lang="en-US" dirty="0" smtClean="0"/>
                        <a:t>Compassion fatigue, Entitlement</a:t>
                      </a:r>
                      <a:endParaRPr lang="en-US" dirty="0"/>
                    </a:p>
                  </a:txBody>
                  <a:tcPr/>
                </a:tc>
                <a:tc>
                  <a:txBody>
                    <a:bodyPr/>
                    <a:lstStyle/>
                    <a:p>
                      <a:r>
                        <a:rPr lang="en-US" dirty="0" smtClean="0"/>
                        <a:t>Reframing,</a:t>
                      </a:r>
                      <a:r>
                        <a:rPr lang="en-US" baseline="0" dirty="0" smtClean="0"/>
                        <a:t> Appreciation and gratitude</a:t>
                      </a:r>
                      <a:endParaRPr lang="en-US" dirty="0"/>
                    </a:p>
                  </a:txBody>
                  <a:tcPr/>
                </a:tc>
              </a:tr>
              <a:tr h="1067947">
                <a:tc>
                  <a:txBody>
                    <a:bodyPr/>
                    <a:lstStyle/>
                    <a:p>
                      <a:r>
                        <a:rPr lang="en-US" dirty="0" smtClean="0"/>
                        <a:t>Excellence</a:t>
                      </a:r>
                      <a:endParaRPr lang="en-US" dirty="0"/>
                    </a:p>
                  </a:txBody>
                  <a:tcPr/>
                </a:tc>
                <a:tc>
                  <a:txBody>
                    <a:bodyPr/>
                    <a:lstStyle/>
                    <a:p>
                      <a:r>
                        <a:rPr lang="en-US" dirty="0" smtClean="0"/>
                        <a:t>Invincibility</a:t>
                      </a:r>
                      <a:endParaRPr lang="en-US" dirty="0"/>
                    </a:p>
                  </a:txBody>
                  <a:tcPr/>
                </a:tc>
                <a:tc>
                  <a:txBody>
                    <a:bodyPr/>
                    <a:lstStyle/>
                    <a:p>
                      <a:r>
                        <a:rPr lang="en-US" dirty="0" smtClean="0"/>
                        <a:t>Emotional exhaustion</a:t>
                      </a:r>
                    </a:p>
                    <a:p>
                      <a:endParaRPr lang="en-US" dirty="0"/>
                    </a:p>
                  </a:txBody>
                  <a:tcPr/>
                </a:tc>
                <a:tc>
                  <a:txBody>
                    <a:bodyPr/>
                    <a:lstStyle/>
                    <a:p>
                      <a:r>
                        <a:rPr lang="en-US" dirty="0" smtClean="0"/>
                        <a:t>Mindful</a:t>
                      </a:r>
                      <a:r>
                        <a:rPr lang="en-US" baseline="0" dirty="0" smtClean="0"/>
                        <a:t> self-compassion, Inner critic awareness</a:t>
                      </a:r>
                      <a:endParaRPr lang="en-US" dirty="0"/>
                    </a:p>
                  </a:txBody>
                  <a:tcPr/>
                </a:tc>
              </a:tr>
              <a:tr h="1067947">
                <a:tc>
                  <a:txBody>
                    <a:bodyPr/>
                    <a:lstStyle/>
                    <a:p>
                      <a:r>
                        <a:rPr lang="en-US" dirty="0" smtClean="0"/>
                        <a:t>Curative</a:t>
                      </a:r>
                      <a:r>
                        <a:rPr lang="en-US" baseline="0" dirty="0" smtClean="0"/>
                        <a:t> Competence</a:t>
                      </a:r>
                    </a:p>
                    <a:p>
                      <a:endParaRPr lang="en-US" dirty="0"/>
                    </a:p>
                  </a:txBody>
                  <a:tcPr/>
                </a:tc>
                <a:tc>
                  <a:txBody>
                    <a:bodyPr/>
                    <a:lstStyle/>
                    <a:p>
                      <a:r>
                        <a:rPr lang="en-US" dirty="0" smtClean="0"/>
                        <a:t>Omnipotence</a:t>
                      </a:r>
                      <a:endParaRPr lang="en-US" dirty="0"/>
                    </a:p>
                  </a:txBody>
                  <a:tcPr/>
                </a:tc>
                <a:tc>
                  <a:txBody>
                    <a:bodyPr/>
                    <a:lstStyle/>
                    <a:p>
                      <a:r>
                        <a:rPr lang="en-US" dirty="0" smtClean="0"/>
                        <a:t>Ineffectiveness,</a:t>
                      </a:r>
                      <a:r>
                        <a:rPr lang="en-US" baseline="0" dirty="0" smtClean="0"/>
                        <a:t> </a:t>
                      </a:r>
                      <a:r>
                        <a:rPr lang="en-US" baseline="0" dirty="0" err="1" smtClean="0"/>
                        <a:t>Cynisism</a:t>
                      </a:r>
                      <a:endParaRPr lang="en-US" dirty="0" smtClean="0"/>
                    </a:p>
                  </a:txBody>
                  <a:tcPr/>
                </a:tc>
                <a:tc>
                  <a:txBody>
                    <a:bodyPr/>
                    <a:lstStyle/>
                    <a:p>
                      <a:r>
                        <a:rPr lang="en-US" dirty="0" smtClean="0"/>
                        <a:t>Self-awareness, Generous listening</a:t>
                      </a:r>
                      <a:endParaRPr lang="en-US" dirty="0"/>
                    </a:p>
                  </a:txBody>
                  <a:tcPr/>
                </a:tc>
              </a:tr>
              <a:tr h="433112">
                <a:tc>
                  <a:txBody>
                    <a:bodyPr/>
                    <a:lstStyle/>
                    <a:p>
                      <a:r>
                        <a:rPr lang="en-US" dirty="0" smtClean="0"/>
                        <a:t>Compassion</a:t>
                      </a:r>
                    </a:p>
                    <a:p>
                      <a:endParaRPr lang="en-US" dirty="0" smtClean="0"/>
                    </a:p>
                    <a:p>
                      <a:endParaRPr lang="en-US" dirty="0"/>
                    </a:p>
                  </a:txBody>
                  <a:tcPr/>
                </a:tc>
                <a:tc>
                  <a:txBody>
                    <a:bodyPr/>
                    <a:lstStyle/>
                    <a:p>
                      <a:r>
                        <a:rPr lang="en-US" dirty="0" smtClean="0"/>
                        <a:t>Isolation</a:t>
                      </a:r>
                      <a:endParaRPr lang="en-US" dirty="0"/>
                    </a:p>
                  </a:txBody>
                  <a:tcPr/>
                </a:tc>
                <a:tc>
                  <a:txBody>
                    <a:bodyPr/>
                    <a:lstStyle/>
                    <a:p>
                      <a:r>
                        <a:rPr lang="en-US" dirty="0" smtClean="0"/>
                        <a:t>Depersonalization</a:t>
                      </a:r>
                      <a:endParaRPr lang="en-US" dirty="0"/>
                    </a:p>
                  </a:txBody>
                  <a:tcPr/>
                </a:tc>
                <a:tc>
                  <a:txBody>
                    <a:bodyPr/>
                    <a:lstStyle/>
                    <a:p>
                      <a:r>
                        <a:rPr lang="en-US" dirty="0" smtClean="0"/>
                        <a:t>Connection as community, Silence as energizing</a:t>
                      </a:r>
                      <a:endParaRPr lang="en-US" dirty="0"/>
                    </a:p>
                  </a:txBody>
                  <a:tcPr/>
                </a:tc>
              </a:tr>
            </a:tbl>
          </a:graphicData>
        </a:graphic>
      </p:graphicFrame>
    </p:spTree>
    <p:extLst>
      <p:ext uri="{BB962C8B-B14F-4D97-AF65-F5344CB8AC3E}">
        <p14:creationId xmlns:p14="http://schemas.microsoft.com/office/powerpoint/2010/main" val="160938427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this Matter?</a:t>
            </a:r>
            <a:endParaRPr lang="en-US" dirty="0"/>
          </a:p>
        </p:txBody>
      </p:sp>
      <p:sp>
        <p:nvSpPr>
          <p:cNvPr id="3" name="Content Placeholder 2"/>
          <p:cNvSpPr>
            <a:spLocks noGrp="1"/>
          </p:cNvSpPr>
          <p:nvPr>
            <p:ph idx="1"/>
          </p:nvPr>
        </p:nvSpPr>
        <p:spPr/>
        <p:txBody>
          <a:bodyPr/>
          <a:lstStyle/>
          <a:p>
            <a:r>
              <a:rPr lang="en-US" dirty="0"/>
              <a:t>There is a mental health crisis among doctors that is spiraling out of control, and the ramifications extend beyond the happiness of the individual physician experiencing depression and </a:t>
            </a:r>
            <a:r>
              <a:rPr lang="en-US" dirty="0" smtClean="0"/>
              <a:t>burnout</a:t>
            </a:r>
            <a:endParaRPr lang="en-US" dirty="0"/>
          </a:p>
        </p:txBody>
      </p:sp>
    </p:spTree>
    <p:extLst>
      <p:ext uri="{BB962C8B-B14F-4D97-AF65-F5344CB8AC3E}">
        <p14:creationId xmlns:p14="http://schemas.microsoft.com/office/powerpoint/2010/main" val="417754279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Repercussions of Burnout</a:t>
            </a:r>
            <a:endParaRPr lang="en-US" dirty="0"/>
          </a:p>
        </p:txBody>
      </p:sp>
      <p:pic>
        <p:nvPicPr>
          <p:cNvPr id="6" name="Picture 5" descr="burnout-consequences-for-web.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0200"/>
            <a:ext cx="9144000" cy="4371474"/>
          </a:xfrm>
          <a:prstGeom prst="rect">
            <a:avLst/>
          </a:prstGeom>
        </p:spPr>
      </p:pic>
    </p:spTree>
    <p:extLst>
      <p:ext uri="{BB962C8B-B14F-4D97-AF65-F5344CB8AC3E}">
        <p14:creationId xmlns:p14="http://schemas.microsoft.com/office/powerpoint/2010/main" val="26508743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igstock-Dry-Soil-And-Growing-Plant-46287655.jpg"/>
          <p:cNvPicPr>
            <a:picLocks noChangeAspect="1"/>
          </p:cNvPicPr>
          <p:nvPr/>
        </p:nvPicPr>
        <p:blipFill rotWithShape="1">
          <a:blip r:embed="rId3">
            <a:extLst>
              <a:ext uri="{28A0092B-C50C-407E-A947-70E740481C1C}">
                <a14:useLocalDpi xmlns:a14="http://schemas.microsoft.com/office/drawing/2010/main" val="0"/>
              </a:ext>
            </a:extLst>
          </a:blip>
          <a:srcRect l="12400" r="22586"/>
          <a:stretch/>
        </p:blipFill>
        <p:spPr>
          <a:xfrm>
            <a:off x="5418217" y="2274952"/>
            <a:ext cx="3558323" cy="3642712"/>
          </a:xfrm>
          <a:prstGeom prst="rect">
            <a:avLst/>
          </a:prstGeom>
        </p:spPr>
      </p:pic>
      <p:sp>
        <p:nvSpPr>
          <p:cNvPr id="2" name="Title 1"/>
          <p:cNvSpPr>
            <a:spLocks noGrp="1"/>
          </p:cNvSpPr>
          <p:nvPr>
            <p:ph type="title"/>
          </p:nvPr>
        </p:nvSpPr>
        <p:spPr/>
        <p:txBody>
          <a:bodyPr/>
          <a:lstStyle/>
          <a:p>
            <a:r>
              <a:rPr lang="en-US" dirty="0" smtClean="0"/>
              <a:t>What is Resilience?</a:t>
            </a:r>
            <a:endParaRPr lang="en-US" dirty="0"/>
          </a:p>
        </p:txBody>
      </p:sp>
      <p:sp>
        <p:nvSpPr>
          <p:cNvPr id="3" name="Content Placeholder 2"/>
          <p:cNvSpPr>
            <a:spLocks noGrp="1"/>
          </p:cNvSpPr>
          <p:nvPr>
            <p:ph idx="1"/>
          </p:nvPr>
        </p:nvSpPr>
        <p:spPr>
          <a:xfrm>
            <a:off x="457201" y="1600200"/>
            <a:ext cx="5096882" cy="4959474"/>
          </a:xfrm>
        </p:spPr>
        <p:txBody>
          <a:bodyPr>
            <a:normAutofit fontScale="62500" lnSpcReduction="20000"/>
          </a:bodyPr>
          <a:lstStyle/>
          <a:p>
            <a:r>
              <a:rPr lang="en-US" dirty="0"/>
              <a:t>T</a:t>
            </a:r>
            <a:r>
              <a:rPr lang="en-US" dirty="0" smtClean="0"/>
              <a:t>he </a:t>
            </a:r>
            <a:r>
              <a:rPr lang="en-US" dirty="0"/>
              <a:t>ability to bounce back from stressful </a:t>
            </a:r>
            <a:r>
              <a:rPr lang="en-US" dirty="0" smtClean="0"/>
              <a:t>circumstances</a:t>
            </a:r>
            <a:r>
              <a:rPr lang="en-US" baseline="30000" dirty="0" smtClean="0"/>
              <a:t>3</a:t>
            </a:r>
            <a:endParaRPr lang="en-US" baseline="30000" dirty="0" smtClean="0"/>
          </a:p>
          <a:p>
            <a:r>
              <a:rPr lang="en-US" dirty="0" smtClean="0"/>
              <a:t>A triad </a:t>
            </a:r>
            <a:r>
              <a:rPr lang="en-US" dirty="0"/>
              <a:t>of beliefs used to weather the storms within the </a:t>
            </a:r>
            <a:r>
              <a:rPr lang="en-US" dirty="0" smtClean="0"/>
              <a:t>profession</a:t>
            </a:r>
            <a:r>
              <a:rPr lang="en-US" baseline="30000" dirty="0" smtClean="0"/>
              <a:t>1</a:t>
            </a:r>
          </a:p>
          <a:p>
            <a:pPr lvl="1"/>
            <a:r>
              <a:rPr lang="en-US" dirty="0"/>
              <a:t>A</a:t>
            </a:r>
            <a:r>
              <a:rPr lang="en-US" dirty="0" smtClean="0"/>
              <a:t>ligning </a:t>
            </a:r>
            <a:r>
              <a:rPr lang="en-US" dirty="0"/>
              <a:t>your practice with the values that support meaning or purpose in your </a:t>
            </a:r>
            <a:r>
              <a:rPr lang="en-US" dirty="0" smtClean="0"/>
              <a:t>life</a:t>
            </a:r>
            <a:endParaRPr lang="en-US" dirty="0"/>
          </a:p>
          <a:p>
            <a:pPr lvl="1"/>
            <a:r>
              <a:rPr lang="en-US" dirty="0" smtClean="0"/>
              <a:t>Providing </a:t>
            </a:r>
            <a:r>
              <a:rPr lang="en-US" dirty="0"/>
              <a:t>the self-care of adequate nutrition, sleep, exercise, and social </a:t>
            </a:r>
            <a:r>
              <a:rPr lang="en-US" dirty="0" smtClean="0"/>
              <a:t>interaction</a:t>
            </a:r>
          </a:p>
          <a:p>
            <a:pPr lvl="1"/>
            <a:r>
              <a:rPr lang="en-US" dirty="0"/>
              <a:t>D</a:t>
            </a:r>
            <a:r>
              <a:rPr lang="en-US" dirty="0" smtClean="0"/>
              <a:t>eveloping </a:t>
            </a:r>
            <a:r>
              <a:rPr lang="en-US" dirty="0"/>
              <a:t>insight into the behavior and motivation of yourself and others </a:t>
            </a:r>
            <a:endParaRPr lang="en-US" dirty="0" smtClean="0"/>
          </a:p>
        </p:txBody>
      </p:sp>
    </p:spTree>
    <p:extLst>
      <p:ext uri="{BB962C8B-B14F-4D97-AF65-F5344CB8AC3E}">
        <p14:creationId xmlns:p14="http://schemas.microsoft.com/office/powerpoint/2010/main" val="51049097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Techniques for Building Resilience: Mindfulness</a:t>
            </a:r>
            <a:endParaRPr lang="en-US" dirty="0"/>
          </a:p>
        </p:txBody>
      </p:sp>
      <p:sp>
        <p:nvSpPr>
          <p:cNvPr id="3" name="Content Placeholder 2"/>
          <p:cNvSpPr>
            <a:spLocks noGrp="1"/>
          </p:cNvSpPr>
          <p:nvPr>
            <p:ph idx="1"/>
          </p:nvPr>
        </p:nvSpPr>
        <p:spPr>
          <a:xfrm>
            <a:off x="457200" y="1870204"/>
            <a:ext cx="8229600" cy="4801123"/>
          </a:xfrm>
        </p:spPr>
        <p:txBody>
          <a:bodyPr>
            <a:noAutofit/>
          </a:bodyPr>
          <a:lstStyle/>
          <a:p>
            <a:r>
              <a:rPr lang="en-US" sz="2400" dirty="0" smtClean="0"/>
              <a:t>“Paying attention in a particular way, on purpose, in the present moment and without judgment” – Jon </a:t>
            </a:r>
            <a:r>
              <a:rPr lang="en-US" sz="2400" dirty="0" err="1" smtClean="0"/>
              <a:t>Kabat-Zinn</a:t>
            </a:r>
            <a:endParaRPr lang="en-US" sz="2400" dirty="0" smtClean="0"/>
          </a:p>
          <a:p>
            <a:r>
              <a:rPr lang="en-US" sz="2400" dirty="0" smtClean="0"/>
              <a:t>Helps </a:t>
            </a:r>
            <a:r>
              <a:rPr lang="en-US" sz="2400" dirty="0"/>
              <a:t>physicians listen more carefully to their patients, show more compassion, and approach problems in a fresh, open-minded </a:t>
            </a:r>
            <a:r>
              <a:rPr lang="en-US" sz="2400" dirty="0" smtClean="0"/>
              <a:t>way</a:t>
            </a:r>
          </a:p>
          <a:p>
            <a:r>
              <a:rPr lang="en-US" sz="2400" dirty="0" smtClean="0"/>
              <a:t>It is </a:t>
            </a:r>
            <a:r>
              <a:rPr lang="en-US" sz="2400" dirty="0"/>
              <a:t>especially suited to physicians, because it can help counteract the worrying, perfectionism and self-judgment that are so common among </a:t>
            </a:r>
            <a:r>
              <a:rPr lang="en-US" sz="2400" dirty="0" smtClean="0"/>
              <a:t>doctors</a:t>
            </a:r>
            <a:r>
              <a:rPr lang="en-US" sz="2400" baseline="30000" dirty="0" smtClean="0"/>
              <a:t>3</a:t>
            </a:r>
            <a:endParaRPr lang="en-US" sz="2400" baseline="30000" dirty="0"/>
          </a:p>
        </p:txBody>
      </p:sp>
    </p:spTree>
    <p:extLst>
      <p:ext uri="{BB962C8B-B14F-4D97-AF65-F5344CB8AC3E}">
        <p14:creationId xmlns:p14="http://schemas.microsoft.com/office/powerpoint/2010/main" val="152463961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Mindfulness</a:t>
            </a:r>
            <a:endParaRPr lang="en-US" dirty="0"/>
          </a:p>
        </p:txBody>
      </p:sp>
      <p:pic>
        <p:nvPicPr>
          <p:cNvPr id="4" name="Content Placeholder 3" descr="Mindfulness.jpg"/>
          <p:cNvPicPr>
            <a:picLocks noGrp="1" noChangeAspect="1"/>
          </p:cNvPicPr>
          <p:nvPr>
            <p:ph idx="1"/>
          </p:nvPr>
        </p:nvPicPr>
        <p:blipFill>
          <a:blip r:embed="rId2">
            <a:extLst>
              <a:ext uri="{28A0092B-C50C-407E-A947-70E740481C1C}">
                <a14:useLocalDpi xmlns:a14="http://schemas.microsoft.com/office/drawing/2010/main" val="0"/>
              </a:ext>
            </a:extLst>
          </a:blip>
          <a:srcRect l="-8531" r="-8531"/>
          <a:stretch>
            <a:fillRect/>
          </a:stretch>
        </p:blipFill>
        <p:spPr/>
      </p:pic>
    </p:spTree>
    <p:extLst>
      <p:ext uri="{BB962C8B-B14F-4D97-AF65-F5344CB8AC3E}">
        <p14:creationId xmlns:p14="http://schemas.microsoft.com/office/powerpoint/2010/main" val="99192595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Techniques for Building Resilience: </a:t>
            </a:r>
            <a:r>
              <a:rPr lang="en-US" dirty="0" smtClean="0"/>
              <a:t>Positive Psychology</a:t>
            </a:r>
            <a:endParaRPr lang="en-US" dirty="0"/>
          </a:p>
        </p:txBody>
      </p:sp>
      <p:sp>
        <p:nvSpPr>
          <p:cNvPr id="3" name="Content Placeholder 2"/>
          <p:cNvSpPr>
            <a:spLocks noGrp="1"/>
          </p:cNvSpPr>
          <p:nvPr>
            <p:ph idx="1"/>
          </p:nvPr>
        </p:nvSpPr>
        <p:spPr>
          <a:xfrm>
            <a:off x="331606" y="1902560"/>
            <a:ext cx="4450990" cy="4525963"/>
          </a:xfrm>
        </p:spPr>
        <p:txBody>
          <a:bodyPr>
            <a:normAutofit fontScale="92500" lnSpcReduction="10000"/>
          </a:bodyPr>
          <a:lstStyle/>
          <a:p>
            <a:r>
              <a:rPr lang="en-US" sz="2800" dirty="0" smtClean="0"/>
              <a:t>Bookend your day</a:t>
            </a:r>
          </a:p>
          <a:p>
            <a:pPr lvl="1"/>
            <a:r>
              <a:rPr lang="en-US" dirty="0"/>
              <a:t> </a:t>
            </a:r>
            <a:r>
              <a:rPr lang="en-US" dirty="0" smtClean="0"/>
              <a:t>Gratitude upon awakening</a:t>
            </a:r>
          </a:p>
          <a:p>
            <a:pPr lvl="1"/>
            <a:r>
              <a:rPr lang="en-US" dirty="0" smtClean="0"/>
              <a:t>Three good things before going to bed</a:t>
            </a:r>
          </a:p>
          <a:p>
            <a:r>
              <a:rPr lang="en-US" sz="2800" dirty="0" smtClean="0"/>
              <a:t>Gratitude letter and visit</a:t>
            </a:r>
          </a:p>
          <a:p>
            <a:r>
              <a:rPr lang="en-US" sz="2800" dirty="0" smtClean="0"/>
              <a:t>Acts of kindness</a:t>
            </a:r>
            <a:endParaRPr lang="en-US" sz="2800" dirty="0"/>
          </a:p>
        </p:txBody>
      </p:sp>
      <p:pic>
        <p:nvPicPr>
          <p:cNvPr id="5" name="Picture 4" descr="Screen-Shot-2018-02-01-at-8.49.45-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2595" y="2539860"/>
            <a:ext cx="4070528" cy="3374648"/>
          </a:xfrm>
          <a:prstGeom prst="rect">
            <a:avLst/>
          </a:prstGeom>
        </p:spPr>
      </p:pic>
    </p:spTree>
    <p:extLst>
      <p:ext uri="{BB962C8B-B14F-4D97-AF65-F5344CB8AC3E}">
        <p14:creationId xmlns:p14="http://schemas.microsoft.com/office/powerpoint/2010/main" val="142120184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Positive Psychology</a:t>
            </a:r>
            <a:endParaRPr lang="en-US" dirty="0"/>
          </a:p>
        </p:txBody>
      </p:sp>
      <p:sp>
        <p:nvSpPr>
          <p:cNvPr id="3" name="Content Placeholder 2"/>
          <p:cNvSpPr>
            <a:spLocks noGrp="1"/>
          </p:cNvSpPr>
          <p:nvPr>
            <p:ph idx="1"/>
          </p:nvPr>
        </p:nvSpPr>
        <p:spPr>
          <a:xfrm>
            <a:off x="457200" y="1678125"/>
            <a:ext cx="8229600" cy="1557176"/>
          </a:xfrm>
        </p:spPr>
        <p:txBody>
          <a:bodyPr/>
          <a:lstStyle/>
          <a:p>
            <a:pPr marL="0" indent="0" algn="ctr">
              <a:buNone/>
            </a:pPr>
            <a:r>
              <a:rPr lang="en-US" dirty="0" smtClean="0"/>
              <a:t>“The negative screams at you but the positive only whispers.” – Barbara Fredrickson</a:t>
            </a:r>
            <a:endParaRPr lang="en-US" dirty="0"/>
          </a:p>
        </p:txBody>
      </p:sp>
      <p:pic>
        <p:nvPicPr>
          <p:cNvPr id="4" name="Picture 3" descr="cuvexyvhmx7xajyp6hcx.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5256" y="3584461"/>
            <a:ext cx="4684720" cy="3132906"/>
          </a:xfrm>
          <a:prstGeom prst="rect">
            <a:avLst/>
          </a:prstGeom>
        </p:spPr>
      </p:pic>
    </p:spTree>
    <p:extLst>
      <p:ext uri="{BB962C8B-B14F-4D97-AF65-F5344CB8AC3E}">
        <p14:creationId xmlns:p14="http://schemas.microsoft.com/office/powerpoint/2010/main" val="79535919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Techniques for Building Resilience: </a:t>
            </a:r>
            <a:r>
              <a:rPr lang="en-US" dirty="0" smtClean="0"/>
              <a:t>Self-Care</a:t>
            </a:r>
            <a:endParaRPr lang="en-US" dirty="0"/>
          </a:p>
        </p:txBody>
      </p:sp>
      <p:sp>
        <p:nvSpPr>
          <p:cNvPr id="3" name="Content Placeholder 2"/>
          <p:cNvSpPr>
            <a:spLocks noGrp="1"/>
          </p:cNvSpPr>
          <p:nvPr>
            <p:ph idx="1"/>
          </p:nvPr>
        </p:nvSpPr>
        <p:spPr>
          <a:xfrm>
            <a:off x="331605" y="1600200"/>
            <a:ext cx="8229600" cy="4819907"/>
          </a:xfrm>
        </p:spPr>
        <p:txBody>
          <a:bodyPr>
            <a:normAutofit/>
          </a:bodyPr>
          <a:lstStyle/>
          <a:p>
            <a:r>
              <a:rPr lang="en-US" dirty="0" smtClean="0"/>
              <a:t>Regular exercise</a:t>
            </a:r>
          </a:p>
          <a:p>
            <a:r>
              <a:rPr lang="en-US" dirty="0" smtClean="0"/>
              <a:t>Balanced diet</a:t>
            </a:r>
          </a:p>
          <a:p>
            <a:r>
              <a:rPr lang="en-US" dirty="0" smtClean="0"/>
              <a:t>Adequate sleep</a:t>
            </a:r>
          </a:p>
          <a:p>
            <a:r>
              <a:rPr lang="en-US" dirty="0" smtClean="0"/>
              <a:t>Investing in relationships</a:t>
            </a:r>
          </a:p>
          <a:p>
            <a:r>
              <a:rPr lang="en-US" dirty="0" smtClean="0"/>
              <a:t>Spiritual growth</a:t>
            </a:r>
            <a:endParaRPr lang="en-US" dirty="0"/>
          </a:p>
        </p:txBody>
      </p:sp>
      <p:pic>
        <p:nvPicPr>
          <p:cNvPr id="5" name="Picture 4" descr="Unknow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1005" y="2476103"/>
            <a:ext cx="2870200" cy="2730500"/>
          </a:xfrm>
          <a:prstGeom prst="rect">
            <a:avLst/>
          </a:prstGeom>
        </p:spPr>
      </p:pic>
    </p:spTree>
    <p:extLst>
      <p:ext uri="{BB962C8B-B14F-4D97-AF65-F5344CB8AC3E}">
        <p14:creationId xmlns:p14="http://schemas.microsoft.com/office/powerpoint/2010/main" val="69942660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Self-Care</a:t>
            </a:r>
            <a:endParaRPr lang="en-US" dirty="0"/>
          </a:p>
        </p:txBody>
      </p:sp>
      <p:sp>
        <p:nvSpPr>
          <p:cNvPr id="3" name="Content Placeholder 2"/>
          <p:cNvSpPr>
            <a:spLocks noGrp="1"/>
          </p:cNvSpPr>
          <p:nvPr>
            <p:ph idx="1"/>
          </p:nvPr>
        </p:nvSpPr>
        <p:spPr>
          <a:xfrm>
            <a:off x="457200" y="1373430"/>
            <a:ext cx="4184731" cy="4522677"/>
          </a:xfrm>
        </p:spPr>
        <p:txBody>
          <a:bodyPr>
            <a:normAutofit/>
          </a:bodyPr>
          <a:lstStyle/>
          <a:p>
            <a:pPr marL="0" indent="0">
              <a:buNone/>
            </a:pPr>
            <a:r>
              <a:rPr lang="en-US" dirty="0" smtClean="0"/>
              <a:t>“You can never meet your potential until you truly learn to love yourself.” – Teresa Collins</a:t>
            </a:r>
            <a:endParaRPr lang="en-US" dirty="0"/>
          </a:p>
        </p:txBody>
      </p:sp>
      <p:pic>
        <p:nvPicPr>
          <p:cNvPr id="4" name="Picture 3" descr="20141110-Heart-SS-15044420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8722" y="2461349"/>
            <a:ext cx="3810000" cy="3175000"/>
          </a:xfrm>
          <a:prstGeom prst="rect">
            <a:avLst/>
          </a:prstGeom>
        </p:spPr>
      </p:pic>
    </p:spTree>
    <p:extLst>
      <p:ext uri="{BB962C8B-B14F-4D97-AF65-F5344CB8AC3E}">
        <p14:creationId xmlns:p14="http://schemas.microsoft.com/office/powerpoint/2010/main" val="61770289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000019181061Small.jpg"/>
          <p:cNvPicPr>
            <a:picLocks noChangeAspect="1"/>
          </p:cNvPicPr>
          <p:nvPr/>
        </p:nvPicPr>
        <p:blipFill>
          <a:blip r:embed="rId2">
            <a:alphaModFix/>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77377" y="0"/>
            <a:ext cx="10305207" cy="6858000"/>
          </a:xfrm>
          <a:prstGeom prst="rect">
            <a:avLst/>
          </a:prstGeom>
        </p:spPr>
      </p:pic>
      <p:sp>
        <p:nvSpPr>
          <p:cNvPr id="2" name="Title 1"/>
          <p:cNvSpPr>
            <a:spLocks noGrp="1"/>
          </p:cNvSpPr>
          <p:nvPr>
            <p:ph type="title"/>
          </p:nvPr>
        </p:nvSpPr>
        <p:spPr/>
        <p:txBody>
          <a:bodyPr/>
          <a:lstStyle/>
          <a:p>
            <a:r>
              <a:rPr lang="en-US" dirty="0" smtClean="0">
                <a:solidFill>
                  <a:schemeClr val="bg1"/>
                </a:solidFill>
              </a:rPr>
              <a:t>Building Resilience</a:t>
            </a:r>
            <a:r>
              <a:rPr lang="en-US" baseline="30000" dirty="0" smtClean="0">
                <a:solidFill>
                  <a:schemeClr val="bg1"/>
                </a:solidFill>
              </a:rPr>
              <a:t>3</a:t>
            </a:r>
            <a:endParaRPr lang="en-US" baseline="30000" dirty="0">
              <a:solidFill>
                <a:schemeClr val="bg1"/>
              </a:solidFill>
            </a:endParaRPr>
          </a:p>
        </p:txBody>
      </p:sp>
      <p:sp>
        <p:nvSpPr>
          <p:cNvPr id="3" name="Content Placeholder 2"/>
          <p:cNvSpPr>
            <a:spLocks noGrp="1"/>
          </p:cNvSpPr>
          <p:nvPr>
            <p:ph idx="1"/>
          </p:nvPr>
        </p:nvSpPr>
        <p:spPr>
          <a:xfrm>
            <a:off x="457200" y="1600200"/>
            <a:ext cx="8229600" cy="4875734"/>
          </a:xfrm>
        </p:spPr>
        <p:txBody>
          <a:bodyPr>
            <a:noAutofit/>
          </a:bodyPr>
          <a:lstStyle/>
          <a:p>
            <a:r>
              <a:rPr lang="en-US" dirty="0" smtClean="0">
                <a:solidFill>
                  <a:srgbClr val="000000"/>
                </a:solidFill>
              </a:rPr>
              <a:t>Make connections</a:t>
            </a:r>
          </a:p>
          <a:p>
            <a:r>
              <a:rPr lang="en-US" dirty="0" smtClean="0">
                <a:solidFill>
                  <a:srgbClr val="000000"/>
                </a:solidFill>
              </a:rPr>
              <a:t>Avoid seeing crises as insurmountable problems</a:t>
            </a:r>
          </a:p>
          <a:p>
            <a:r>
              <a:rPr lang="en-US" dirty="0" smtClean="0">
                <a:solidFill>
                  <a:srgbClr val="000000"/>
                </a:solidFill>
              </a:rPr>
              <a:t>Accept that change is part of living</a:t>
            </a:r>
          </a:p>
          <a:p>
            <a:r>
              <a:rPr lang="en-US" dirty="0" smtClean="0">
                <a:solidFill>
                  <a:srgbClr val="000000"/>
                </a:solidFill>
              </a:rPr>
              <a:t>Move toward your goals</a:t>
            </a:r>
          </a:p>
          <a:p>
            <a:r>
              <a:rPr lang="en-US" dirty="0" smtClean="0">
                <a:solidFill>
                  <a:srgbClr val="000000"/>
                </a:solidFill>
              </a:rPr>
              <a:t>Take decisive actions</a:t>
            </a:r>
            <a:endParaRPr lang="en-US" dirty="0">
              <a:solidFill>
                <a:srgbClr val="000000"/>
              </a:solidFill>
            </a:endParaRPr>
          </a:p>
        </p:txBody>
      </p:sp>
    </p:spTree>
    <p:extLst>
      <p:ext uri="{BB962C8B-B14F-4D97-AF65-F5344CB8AC3E}">
        <p14:creationId xmlns:p14="http://schemas.microsoft.com/office/powerpoint/2010/main" val="369003506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IZ_Vocera_BlogPost_770x270.png"/>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19924" r="33323"/>
          <a:stretch/>
        </p:blipFill>
        <p:spPr>
          <a:xfrm>
            <a:off x="-1" y="0"/>
            <a:ext cx="9144001" cy="6858000"/>
          </a:xfrm>
          <a:prstGeom prst="rect">
            <a:avLst/>
          </a:prstGeom>
        </p:spPr>
      </p:pic>
      <p:sp>
        <p:nvSpPr>
          <p:cNvPr id="2" name="Title 1"/>
          <p:cNvSpPr>
            <a:spLocks noGrp="1"/>
          </p:cNvSpPr>
          <p:nvPr>
            <p:ph type="title"/>
          </p:nvPr>
        </p:nvSpPr>
        <p:spPr/>
        <p:txBody>
          <a:bodyPr/>
          <a:lstStyle/>
          <a:p>
            <a:r>
              <a:rPr lang="en-US" dirty="0" smtClean="0">
                <a:solidFill>
                  <a:srgbClr val="000000"/>
                </a:solidFill>
              </a:rPr>
              <a:t>Building Resilience</a:t>
            </a:r>
            <a:r>
              <a:rPr lang="en-US" baseline="30000" dirty="0" smtClean="0">
                <a:solidFill>
                  <a:srgbClr val="000000"/>
                </a:solidFill>
              </a:rPr>
              <a:t>3</a:t>
            </a:r>
            <a:endParaRPr lang="en-US" baseline="30000" dirty="0">
              <a:solidFill>
                <a:srgbClr val="000000"/>
              </a:solidFill>
            </a:endParaRPr>
          </a:p>
        </p:txBody>
      </p:sp>
      <p:sp>
        <p:nvSpPr>
          <p:cNvPr id="3" name="Content Placeholder 2"/>
          <p:cNvSpPr>
            <a:spLocks noGrp="1"/>
          </p:cNvSpPr>
          <p:nvPr>
            <p:ph idx="1"/>
          </p:nvPr>
        </p:nvSpPr>
        <p:spPr/>
        <p:txBody>
          <a:bodyPr>
            <a:normAutofit/>
          </a:bodyPr>
          <a:lstStyle/>
          <a:p>
            <a:r>
              <a:rPr lang="en-US" dirty="0" smtClean="0">
                <a:solidFill>
                  <a:srgbClr val="000000"/>
                </a:solidFill>
              </a:rPr>
              <a:t>Look for opportunities for self-discovery</a:t>
            </a:r>
          </a:p>
          <a:p>
            <a:r>
              <a:rPr lang="en-US" dirty="0" smtClean="0">
                <a:solidFill>
                  <a:srgbClr val="000000"/>
                </a:solidFill>
              </a:rPr>
              <a:t>Nurture a positive view of yourself</a:t>
            </a:r>
          </a:p>
          <a:p>
            <a:r>
              <a:rPr lang="en-US" dirty="0" smtClean="0">
                <a:solidFill>
                  <a:srgbClr val="000000"/>
                </a:solidFill>
              </a:rPr>
              <a:t>Keep things in perspective</a:t>
            </a:r>
          </a:p>
          <a:p>
            <a:r>
              <a:rPr lang="en-US" dirty="0" smtClean="0">
                <a:solidFill>
                  <a:srgbClr val="000000"/>
                </a:solidFill>
              </a:rPr>
              <a:t>Maintain a hopeful outlook</a:t>
            </a:r>
          </a:p>
          <a:p>
            <a:r>
              <a:rPr lang="en-US" dirty="0" smtClean="0">
                <a:solidFill>
                  <a:srgbClr val="000000"/>
                </a:solidFill>
              </a:rPr>
              <a:t>Take care of yourself</a:t>
            </a:r>
            <a:endParaRPr lang="en-US" dirty="0">
              <a:solidFill>
                <a:srgbClr val="000000"/>
              </a:solidFill>
            </a:endParaRPr>
          </a:p>
        </p:txBody>
      </p:sp>
    </p:spTree>
    <p:extLst>
      <p:ext uri="{BB962C8B-B14F-4D97-AF65-F5344CB8AC3E}">
        <p14:creationId xmlns:p14="http://schemas.microsoft.com/office/powerpoint/2010/main" val="411910726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pPr marL="0" indent="0">
              <a:buNone/>
            </a:pPr>
            <a:r>
              <a:rPr lang="en-US" sz="2000" dirty="0" smtClean="0"/>
              <a:t>1 </a:t>
            </a:r>
            <a:r>
              <a:rPr lang="en-US" sz="2000" dirty="0" err="1" smtClean="0"/>
              <a:t>Nedrow</a:t>
            </a:r>
            <a:r>
              <a:rPr lang="en-US" sz="2000" dirty="0" smtClean="0"/>
              <a:t>, A, </a:t>
            </a:r>
            <a:r>
              <a:rPr lang="en-US" sz="2000" dirty="0" err="1" smtClean="0"/>
              <a:t>Steckler</a:t>
            </a:r>
            <a:r>
              <a:rPr lang="en-US" sz="2000" dirty="0" smtClean="0"/>
              <a:t>, N, and Hardman, J. “Physician Resilience and Burnout: Can You Make the Switch?” </a:t>
            </a:r>
            <a:r>
              <a:rPr lang="en-US" sz="2000" i="1" dirty="0" smtClean="0"/>
              <a:t>Family Practice Management</a:t>
            </a:r>
            <a:r>
              <a:rPr lang="en-US" sz="2000" dirty="0"/>
              <a:t>.</a:t>
            </a:r>
            <a:r>
              <a:rPr lang="en-US" sz="2000" dirty="0" smtClean="0"/>
              <a:t> January 2013; 25-30</a:t>
            </a:r>
            <a:r>
              <a:rPr lang="en-US" sz="2000" dirty="0" smtClean="0"/>
              <a:t>.</a:t>
            </a:r>
          </a:p>
          <a:p>
            <a:pPr marL="0" indent="0">
              <a:buNone/>
            </a:pPr>
            <a:r>
              <a:rPr lang="en-US" sz="2000" dirty="0" smtClean="0"/>
              <a:t>2 </a:t>
            </a:r>
            <a:r>
              <a:rPr lang="en-US" sz="2000" dirty="0"/>
              <a:t>https://</a:t>
            </a:r>
            <a:r>
              <a:rPr lang="en-US" sz="2000" dirty="0" err="1"/>
              <a:t>www.medscape.com</a:t>
            </a:r>
            <a:r>
              <a:rPr lang="en-US" sz="2000" dirty="0"/>
              <a:t>/slideshow/2018-lifestyle-burnout-depression-6009235#</a:t>
            </a:r>
            <a:r>
              <a:rPr lang="en-US" sz="2000" dirty="0" smtClean="0"/>
              <a:t>27</a:t>
            </a:r>
            <a:endParaRPr lang="en-US" sz="2000" dirty="0" smtClean="0"/>
          </a:p>
          <a:p>
            <a:pPr marL="0" indent="0">
              <a:buNone/>
            </a:pPr>
            <a:r>
              <a:rPr lang="en-US" sz="2000" dirty="0" smtClean="0"/>
              <a:t>3 </a:t>
            </a:r>
            <a:r>
              <a:rPr lang="en-US" sz="2000" dirty="0"/>
              <a:t>https://</a:t>
            </a:r>
            <a:r>
              <a:rPr lang="en-US" sz="2000" dirty="0" err="1"/>
              <a:t>wellmd.stanford.edu</a:t>
            </a:r>
            <a:r>
              <a:rPr lang="en-US" sz="2000" dirty="0"/>
              <a:t>/healthy/</a:t>
            </a:r>
            <a:r>
              <a:rPr lang="en-US" sz="2000" dirty="0" err="1" smtClean="0"/>
              <a:t>resilience.html</a:t>
            </a:r>
            <a:endParaRPr lang="en-US" sz="2000" dirty="0" smtClean="0"/>
          </a:p>
          <a:p>
            <a:pPr marL="0" indent="0">
              <a:buNone/>
            </a:pPr>
            <a:endParaRPr lang="en-US" sz="2000" dirty="0" smtClean="0"/>
          </a:p>
          <a:p>
            <a:pPr marL="0" indent="0">
              <a:buNone/>
            </a:pPr>
            <a:endParaRPr lang="en-US" sz="2000" dirty="0" smtClean="0"/>
          </a:p>
        </p:txBody>
      </p:sp>
    </p:spTree>
    <p:extLst>
      <p:ext uri="{BB962C8B-B14F-4D97-AF65-F5344CB8AC3E}">
        <p14:creationId xmlns:p14="http://schemas.microsoft.com/office/powerpoint/2010/main" val="289212411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wilight">
  <a:themeElements>
    <a:clrScheme name="Twilight">
      <a:dk1>
        <a:sysClr val="windowText" lastClr="000000"/>
      </a:dk1>
      <a:lt1>
        <a:sysClr val="window" lastClr="FFFFFF"/>
      </a:lt1>
      <a:dk2>
        <a:srgbClr val="24213E"/>
      </a:dk2>
      <a:lt2>
        <a:srgbClr val="E9EAF0"/>
      </a:lt2>
      <a:accent1>
        <a:srgbClr val="E8BC4A"/>
      </a:accent1>
      <a:accent2>
        <a:srgbClr val="83C1C6"/>
      </a:accent2>
      <a:accent3>
        <a:srgbClr val="E78D35"/>
      </a:accent3>
      <a:accent4>
        <a:srgbClr val="909CE1"/>
      </a:accent4>
      <a:accent5>
        <a:srgbClr val="839C41"/>
      </a:accent5>
      <a:accent6>
        <a:srgbClr val="CC5439"/>
      </a:accent6>
      <a:hlink>
        <a:srgbClr val="1C6CF1"/>
      </a:hlink>
      <a:folHlink>
        <a:srgbClr val="C649E0"/>
      </a:folHlink>
    </a:clrScheme>
    <a:fontScheme name="Twilight">
      <a:maj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wi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fov="600000">
              <a:rot lat="0" lon="0" rev="0"/>
            </a:camera>
            <a:lightRig rig="threePt" dir="t">
              <a:rot lat="0" lon="0" rev="1200000"/>
            </a:lightRig>
          </a:scene3d>
          <a:sp3d>
            <a:bevelT w="63500" h="25400"/>
          </a:sp3d>
        </a:effectStyle>
      </a:effectStyleLst>
      <a:bgFillStyleLst>
        <a:solidFill>
          <a:schemeClr val="phClr"/>
        </a:solidFill>
        <a:gradFill rotWithShape="1">
          <a:gsLst>
            <a:gs pos="0">
              <a:schemeClr val="bg1">
                <a:shade val="100000"/>
                <a:satMod val="300000"/>
              </a:schemeClr>
            </a:gs>
            <a:gs pos="31000">
              <a:schemeClr val="bg1">
                <a:tint val="100000"/>
                <a:satMod val="300000"/>
              </a:schemeClr>
            </a:gs>
            <a:gs pos="62000">
              <a:schemeClr val="phClr">
                <a:tint val="100000"/>
                <a:shade val="100000"/>
                <a:satMod val="100000"/>
              </a:schemeClr>
            </a:gs>
            <a:gs pos="100000">
              <a:schemeClr val="phClr">
                <a:shade val="100000"/>
                <a:hueMod val="93000"/>
                <a:satMod val="50000"/>
                <a:lumMod val="200000"/>
              </a:schemeClr>
            </a:gs>
          </a:gsLst>
          <a:lin ang="5400000" scaled="0"/>
        </a:gradFill>
        <a:gradFill rotWithShape="1">
          <a:gsLst>
            <a:gs pos="0">
              <a:schemeClr val="phClr">
                <a:tint val="100000"/>
                <a:satMod val="100000"/>
              </a:schemeClr>
            </a:gs>
            <a:gs pos="100000">
              <a:schemeClr val="phClr">
                <a:tint val="100000"/>
                <a:shade val="100000"/>
                <a:alpha val="100000"/>
                <a:hueMod val="100000"/>
                <a:satMod val="150000"/>
                <a:lumMod val="5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Twilight.thmx</Template>
  <TotalTime>3904</TotalTime>
  <Words>1667</Words>
  <Application>Microsoft Macintosh PowerPoint</Application>
  <PresentationFormat>On-screen Show (4:3)</PresentationFormat>
  <Paragraphs>118</Paragraphs>
  <Slides>19</Slides>
  <Notes>12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Twilight</vt:lpstr>
      <vt:lpstr>Combating Burnout and Cultivating Resilience</vt:lpstr>
      <vt:lpstr>What is Burnout?</vt:lpstr>
      <vt:lpstr>2018 Medscape National Physician Burnout &amp; Depression Report2</vt:lpstr>
      <vt:lpstr>Why is this Happening?</vt:lpstr>
      <vt:lpstr>Why is this Happening?2</vt:lpstr>
      <vt:lpstr>Why is this Happening?</vt:lpstr>
      <vt:lpstr>Framework to Link Cultural Norms In Medicine with Burnout Factors1</vt:lpstr>
      <vt:lpstr>Why Does this Matter?</vt:lpstr>
      <vt:lpstr>Repercussions of Burnout</vt:lpstr>
      <vt:lpstr>What is Resilience?</vt:lpstr>
      <vt:lpstr>Techniques for Building Resilience: Mindfulness</vt:lpstr>
      <vt:lpstr>Mindfulness</vt:lpstr>
      <vt:lpstr>Techniques for Building Resilience: Positive Psychology</vt:lpstr>
      <vt:lpstr>Positive Psychology</vt:lpstr>
      <vt:lpstr>Techniques for Building Resilience: Self-Care</vt:lpstr>
      <vt:lpstr>Self-Care</vt:lpstr>
      <vt:lpstr>Building Resilience3</vt:lpstr>
      <vt:lpstr>Building Resilience3</vt:lpstr>
      <vt:lpstr>References</vt:lpstr>
    </vt:vector>
  </TitlesOfParts>
  <Company>University of South Alabama College of Medicine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Combating Burnout and Cultivating Resilience</dc:title>
  <dc:creator>Caitlin Wainscott</dc:creator>
  <cp:lastModifiedBy>Caitlin Wainscott</cp:lastModifiedBy>
  <cp:revision>33</cp:revision>
  <dcterms:created xsi:type="dcterms:W3CDTF">2018-11-16T00:13:46Z</dcterms:created>
  <dcterms:modified xsi:type="dcterms:W3CDTF">2018-11-21T02:57:24Z</dcterms:modified>
</cp:coreProperties>
</file>