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6" d="100"/>
          <a:sy n="106" d="100"/>
        </p:scale>
        <p:origin x="12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A94AAC-DD8B-4E16-96F4-976A8CD369FE}"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47131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94AAC-DD8B-4E16-96F4-976A8CD369FE}"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4062529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A94AAC-DD8B-4E16-96F4-976A8CD369FE}"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2056014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A94AAC-DD8B-4E16-96F4-976A8CD369FE}"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3736256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A94AAC-DD8B-4E16-96F4-976A8CD369FE}" type="datetimeFigureOut">
              <a:rPr lang="en-US" smtClean="0"/>
              <a:t>6/25/2020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123833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A94AAC-DD8B-4E16-96F4-976A8CD369FE}" type="datetimeFigureOut">
              <a:rPr lang="en-US" smtClean="0"/>
              <a:t>6/25/2020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304283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94AAC-DD8B-4E16-96F4-976A8CD369FE}" type="datetimeFigureOut">
              <a:rPr lang="en-US" smtClean="0"/>
              <a:t>6/25/2020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2065948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A94AAC-DD8B-4E16-96F4-976A8CD369FE}"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1121351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A94AAC-DD8B-4E16-96F4-976A8CD369FE}"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3625363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94AAC-DD8B-4E16-96F4-976A8CD369FE}"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3025780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94AAC-DD8B-4E16-96F4-976A8CD369FE}"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A8FF9-628F-46C1-9A51-CC886E1EE2AA}" type="slidenum">
              <a:rPr lang="en-US" smtClean="0"/>
              <a:t>‹#›</a:t>
            </a:fld>
            <a:endParaRPr lang="en-US"/>
          </a:p>
        </p:txBody>
      </p:sp>
    </p:spTree>
    <p:extLst>
      <p:ext uri="{BB962C8B-B14F-4D97-AF65-F5344CB8AC3E}">
        <p14:creationId xmlns:p14="http://schemas.microsoft.com/office/powerpoint/2010/main" val="1041164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94AAC-DD8B-4E16-96F4-976A8CD369FE}" type="datetimeFigureOut">
              <a:rPr lang="en-US" smtClean="0"/>
              <a:t>6/25/2020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DA8FF9-628F-46C1-9A51-CC886E1EE2AA}" type="slidenum">
              <a:rPr lang="en-US" smtClean="0"/>
              <a:t>‹#›</a:t>
            </a:fld>
            <a:endParaRPr lang="en-US"/>
          </a:p>
        </p:txBody>
      </p:sp>
    </p:spTree>
    <p:extLst>
      <p:ext uri="{BB962C8B-B14F-4D97-AF65-F5344CB8AC3E}">
        <p14:creationId xmlns:p14="http://schemas.microsoft.com/office/powerpoint/2010/main" val="1408062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Fatigue Mitigation</a:t>
            </a:r>
            <a:endParaRPr lang="en-US" b="1" dirty="0"/>
          </a:p>
        </p:txBody>
      </p:sp>
      <p:sp>
        <p:nvSpPr>
          <p:cNvPr id="5" name="Content Placeholder 4"/>
          <p:cNvSpPr>
            <a:spLocks noGrp="1"/>
          </p:cNvSpPr>
          <p:nvPr>
            <p:ph idx="1"/>
          </p:nvPr>
        </p:nvSpPr>
        <p:spPr>
          <a:xfrm>
            <a:off x="838200" y="1404851"/>
            <a:ext cx="10515600" cy="4772112"/>
          </a:xfrm>
        </p:spPr>
        <p:txBody>
          <a:bodyPr>
            <a:normAutofit fontScale="92500" lnSpcReduction="10000"/>
          </a:bodyPr>
          <a:lstStyle/>
          <a:p>
            <a:r>
              <a:rPr lang="en-US" dirty="0" smtClean="0"/>
              <a:t>If you are post call and feeling too tired to drive home, please let the chiefs and/or program admin know. You can call an </a:t>
            </a:r>
            <a:r>
              <a:rPr lang="en-US" dirty="0" err="1" smtClean="0"/>
              <a:t>uber</a:t>
            </a:r>
            <a:r>
              <a:rPr lang="en-US" dirty="0" smtClean="0"/>
              <a:t> and the program will reimburse the cost.</a:t>
            </a:r>
          </a:p>
          <a:p>
            <a:pPr lvl="1"/>
            <a:r>
              <a:rPr lang="en-US" dirty="0"/>
              <a:t>The Uber/Lyft reimbursement is to be used in situations where it is not safe for you to drive home due to excessive fatigue.  Normally, this is not the case after a 12 hour shift.  In a situation where a resident feels he/she cannot safely drive home, we would ask you to rest in a call room and see if you are able to drive after that.  If the resident still feels that it is unsafe, then he/she should contact the chief resident and explain the situation. </a:t>
            </a:r>
            <a:endParaRPr lang="en-US" dirty="0" smtClean="0"/>
          </a:p>
          <a:p>
            <a:pPr lvl="1"/>
            <a:r>
              <a:rPr lang="en-US" dirty="0"/>
              <a:t>We will only reimburse for the ride home.  We do not also pay for the ride to work. The amount we pay for these rides will come out of the residency </a:t>
            </a:r>
            <a:r>
              <a:rPr lang="en-US" dirty="0" smtClean="0"/>
              <a:t>wellness budget </a:t>
            </a:r>
            <a:r>
              <a:rPr lang="en-US" dirty="0"/>
              <a:t>which is already limited.  Whatever amount is used over a year will have to be deducted from other benefits we provide to residents.  Excessive use can lead to decrease in wellness activities or possibly even book money. As we want to avoid that, we ask residents to please only use this benefit if necessary and the steps above are taken. </a:t>
            </a:r>
            <a:endParaRPr lang="en-US" dirty="0" smtClean="0"/>
          </a:p>
        </p:txBody>
      </p:sp>
    </p:spTree>
    <p:extLst>
      <p:ext uri="{BB962C8B-B14F-4D97-AF65-F5344CB8AC3E}">
        <p14:creationId xmlns:p14="http://schemas.microsoft.com/office/powerpoint/2010/main" val="154497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2506" y="365125"/>
            <a:ext cx="10421293" cy="1029109"/>
          </a:xfrm>
        </p:spPr>
        <p:txBody>
          <a:bodyPr/>
          <a:lstStyle/>
          <a:p>
            <a:r>
              <a:rPr lang="en-US" b="1" dirty="0"/>
              <a:t>Fatigue Mitigation</a:t>
            </a:r>
          </a:p>
        </p:txBody>
      </p:sp>
      <p:sp>
        <p:nvSpPr>
          <p:cNvPr id="3" name="Content Placeholder 2"/>
          <p:cNvSpPr>
            <a:spLocks noGrp="1"/>
          </p:cNvSpPr>
          <p:nvPr>
            <p:ph idx="1"/>
          </p:nvPr>
        </p:nvSpPr>
        <p:spPr/>
        <p:txBody>
          <a:bodyPr>
            <a:normAutofit/>
          </a:bodyPr>
          <a:lstStyle/>
          <a:p>
            <a:r>
              <a:rPr lang="en-US" dirty="0"/>
              <a:t>Reach out to your chiefs/faculty/PD/program administrators/big brother/big sister if you are feeling overwhelmed/burnt out/fatigued or just need to talk things out. We can figure out ways to help you or just be there to listen!</a:t>
            </a:r>
          </a:p>
          <a:p>
            <a:r>
              <a:rPr lang="en-US" dirty="0"/>
              <a:t>Identify your support system and use them as needed</a:t>
            </a:r>
          </a:p>
          <a:p>
            <a:r>
              <a:rPr lang="en-US" dirty="0"/>
              <a:t>Self-care: resources have been posted on </a:t>
            </a:r>
            <a:r>
              <a:rPr lang="en-US" dirty="0" err="1"/>
              <a:t>pedsjax</a:t>
            </a:r>
            <a:r>
              <a:rPr lang="en-US" dirty="0"/>
              <a:t>- please identify a PCP for yourself and  your family- don’t wait till you get sick! </a:t>
            </a:r>
          </a:p>
          <a:p>
            <a:r>
              <a:rPr lang="en-US" dirty="0" smtClean="0"/>
              <a:t>We now use the Mayo </a:t>
            </a:r>
            <a:r>
              <a:rPr lang="en-US" dirty="0"/>
              <a:t>W</a:t>
            </a:r>
            <a:r>
              <a:rPr lang="en-US" dirty="0" smtClean="0"/>
              <a:t>ellness </a:t>
            </a:r>
            <a:r>
              <a:rPr lang="en-US" dirty="0"/>
              <a:t>I</a:t>
            </a:r>
            <a:r>
              <a:rPr lang="en-US" dirty="0" smtClean="0"/>
              <a:t>ndex- you will get a reminder from OEA twice a year. This is a self assessment tool. this </a:t>
            </a:r>
            <a:r>
              <a:rPr lang="en-US" dirty="0"/>
              <a:t>is encouraged but certainly not mandatory</a:t>
            </a:r>
          </a:p>
          <a:p>
            <a:endParaRPr lang="en-US" dirty="0"/>
          </a:p>
        </p:txBody>
      </p:sp>
    </p:spTree>
    <p:extLst>
      <p:ext uri="{BB962C8B-B14F-4D97-AF65-F5344CB8AC3E}">
        <p14:creationId xmlns:p14="http://schemas.microsoft.com/office/powerpoint/2010/main" val="4143069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334</Words>
  <Application>Microsoft Office PowerPoint</Application>
  <PresentationFormat>Widescreen</PresentationFormat>
  <Paragraphs>9</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Fatigue Mitigation</vt:lpstr>
      <vt:lpstr>Fatigue Mitigation</vt:lpstr>
    </vt:vector>
  </TitlesOfParts>
  <Company>UF Health Jacksonville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Fatigue Mitigation</dc:title>
  <dc:creator>Mirza, Ayesha</dc:creator>
  <cp:lastModifiedBy>Mirza, Ayesha</cp:lastModifiedBy>
  <cp:revision>4</cp:revision>
  <dcterms:created xsi:type="dcterms:W3CDTF">2018-08-22T13:40:33Z</dcterms:created>
  <dcterms:modified xsi:type="dcterms:W3CDTF">2020-06-25T11:31:01Z</dcterms:modified>
</cp:coreProperties>
</file>