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51206400" cy="310896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59">
          <p15:clr>
            <a:srgbClr val="A4A3A4"/>
          </p15:clr>
        </p15:guide>
        <p15:guide id="2" pos="1221">
          <p15:clr>
            <a:srgbClr val="A4A3A4"/>
          </p15:clr>
        </p15:guide>
        <p15:guide id="3" pos="21888">
          <p15:clr>
            <a:srgbClr val="A4A3A4"/>
          </p15:clr>
        </p15:guide>
        <p15:guide id="4" pos="10369">
          <p15:clr>
            <a:srgbClr val="A4A3A4"/>
          </p15:clr>
        </p15:guide>
        <p15:guide id="5" pos="11519">
          <p15:clr>
            <a:srgbClr val="A4A3A4"/>
          </p15:clr>
        </p15:guide>
        <p15:guide id="6" pos="20737">
          <p15:clr>
            <a:srgbClr val="A4A3A4"/>
          </p15:clr>
        </p15:guide>
        <p15:guide id="7" pos="311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3300"/>
    <a:srgbClr val="FF9933"/>
    <a:srgbClr val="003399"/>
    <a:srgbClr val="0000FF"/>
    <a:srgbClr val="0066CC"/>
    <a:srgbClr val="FFFF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8208" autoAdjust="0"/>
  </p:normalViewPr>
  <p:slideViewPr>
    <p:cSldViewPr snapToGrid="0">
      <p:cViewPr varScale="1">
        <p:scale>
          <a:sx n="25" d="100"/>
          <a:sy n="25" d="100"/>
        </p:scale>
        <p:origin x="1314" y="60"/>
      </p:cViewPr>
      <p:guideLst>
        <p:guide orient="horz" pos="6859"/>
        <p:guide pos="1221"/>
        <p:guide pos="21888"/>
        <p:guide pos="10369"/>
        <p:guide pos="11519"/>
        <p:guide pos="20737"/>
        <p:guide pos="311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5173" cy="45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7714" tIns="8857" rIns="17714" bIns="8857" numCol="1" anchor="t" anchorCtr="0" compatLnSpc="1">
            <a:prstTxWarp prst="textNoShape">
              <a:avLst/>
            </a:prstTxWarp>
          </a:bodyPr>
          <a:lstStyle>
            <a:lvl1pPr defTabSz="177236">
              <a:defRPr sz="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8358" y="0"/>
            <a:ext cx="3035173" cy="45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7714" tIns="8857" rIns="17714" bIns="8857" numCol="1" anchor="t" anchorCtr="0" compatLnSpc="1">
            <a:prstTxWarp prst="textNoShape">
              <a:avLst/>
            </a:prstTxWarp>
          </a:bodyPr>
          <a:lstStyle>
            <a:lvl1pPr algn="r" defTabSz="177236">
              <a:defRPr sz="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4899"/>
            <a:ext cx="3035173" cy="45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7714" tIns="8857" rIns="17714" bIns="8857" numCol="1" anchor="b" anchorCtr="0" compatLnSpc="1">
            <a:prstTxWarp prst="textNoShape">
              <a:avLst/>
            </a:prstTxWarp>
          </a:bodyPr>
          <a:lstStyle>
            <a:lvl1pPr defTabSz="177236">
              <a:defRPr sz="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8358" y="8834899"/>
            <a:ext cx="3035173" cy="45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7714" tIns="8857" rIns="17714" bIns="8857" numCol="1" anchor="b" anchorCtr="0" compatLnSpc="1">
            <a:prstTxWarp prst="textNoShape">
              <a:avLst/>
            </a:prstTxWarp>
          </a:bodyPr>
          <a:lstStyle>
            <a:lvl1pPr algn="r" defTabSz="177236">
              <a:defRPr sz="200"/>
            </a:lvl1pPr>
          </a:lstStyle>
          <a:p>
            <a:pPr>
              <a:defRPr/>
            </a:pPr>
            <a:fld id="{6EB7205F-301D-4D15-846B-CA0F80AE20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722E73-EDFF-4093-AD15-AA990679CBF3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696913"/>
            <a:ext cx="57404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2207B-2F80-4D8E-B384-098DAF1335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2207B-2F80-4D8E-B384-098DAF1335C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51206400" cy="310896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black">
            <a:xfrm>
              <a:off x="1008" y="0"/>
              <a:ext cx="4752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470194" tIns="235097" rIns="470194" bIns="235097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ltGray">
            <a:xfrm>
              <a:off x="0" y="0"/>
              <a:ext cx="1008" cy="432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lIns="470194" tIns="235097" rIns="470194" bIns="235097" anchor="ctr"/>
            <a:lstStyle/>
            <a:p>
              <a:pPr algn="ctr" defTabSz="4700588">
                <a:defRPr/>
              </a:pPr>
              <a:endParaRPr lang="en-US" sz="12300" dirty="0">
                <a:solidFill>
                  <a:schemeClr val="tx2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0" y="0"/>
              <a:ext cx="5760" cy="2400"/>
            </a:xfrm>
            <a:custGeom>
              <a:avLst/>
              <a:gdLst/>
              <a:ahLst/>
              <a:cxnLst>
                <a:cxn ang="0">
                  <a:pos x="0" y="1200"/>
                </a:cxn>
                <a:cxn ang="0">
                  <a:pos x="1008" y="2400"/>
                </a:cxn>
                <a:cxn ang="0">
                  <a:pos x="5760" y="1536"/>
                </a:cxn>
                <a:cxn ang="0">
                  <a:pos x="5760" y="0"/>
                </a:cxn>
                <a:cxn ang="0">
                  <a:pos x="0" y="0"/>
                </a:cxn>
                <a:cxn ang="0">
                  <a:pos x="0" y="1200"/>
                </a:cxn>
              </a:cxnLst>
              <a:rect l="0" t="0" r="r" b="b"/>
              <a:pathLst>
                <a:path w="5760" h="2400">
                  <a:moveTo>
                    <a:pt x="0" y="1200"/>
                  </a:moveTo>
                  <a:lnTo>
                    <a:pt x="1008" y="2400"/>
                  </a:lnTo>
                  <a:lnTo>
                    <a:pt x="5760" y="1536"/>
                  </a:lnTo>
                  <a:lnTo>
                    <a:pt x="5760" y="0"/>
                  </a:lnTo>
                  <a:lnTo>
                    <a:pt x="0" y="0"/>
                  </a:lnTo>
                  <a:lnTo>
                    <a:pt x="0" y="120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wrap="none" lIns="470194" tIns="235097" rIns="470194" bIns="235097" anchor="ctr"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841750" y="6561138"/>
            <a:ext cx="43522900" cy="518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1523663" y="17619663"/>
            <a:ext cx="35840987" cy="794067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9390063" y="29014738"/>
            <a:ext cx="10668000" cy="2074862"/>
          </a:xfrm>
        </p:spPr>
        <p:txBody>
          <a:bodyPr/>
          <a:lstStyle>
            <a:lvl1pPr>
              <a:defRPr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22191663" y="29014738"/>
            <a:ext cx="16213137" cy="2074862"/>
          </a:xfrm>
        </p:spPr>
        <p:txBody>
          <a:bodyPr/>
          <a:lstStyle>
            <a:lvl1pPr>
              <a:defRPr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0538400" y="29014738"/>
            <a:ext cx="10668000" cy="2074862"/>
          </a:xfrm>
        </p:spPr>
        <p:txBody>
          <a:bodyPr/>
          <a:lstStyle>
            <a:lvl1pPr>
              <a:defRPr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fld id="{4F781339-6F96-4E94-8777-1199BA253D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FF8D5-5FFA-45EF-84D5-A27C3AE184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950" y="19978688"/>
            <a:ext cx="43526075" cy="6173787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4950" y="13177838"/>
            <a:ext cx="43526075" cy="68008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42113-4456-45AC-86E1-70F2113FFA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96125" y="8983663"/>
            <a:ext cx="21683663" cy="1865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932188" y="8983663"/>
            <a:ext cx="21685250" cy="1865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5E5062-6D9F-4EA8-9AB8-8EBFD7912E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638" y="1244600"/>
            <a:ext cx="46085125" cy="5181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638" y="6959600"/>
            <a:ext cx="22625050" cy="29003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0638" y="9859963"/>
            <a:ext cx="22625050" cy="17911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12775" y="6959600"/>
            <a:ext cx="22632988" cy="29003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12775" y="9859963"/>
            <a:ext cx="22632988" cy="17911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952E65-AB93-4D4C-B361-C444F1CADB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A49F2D-EDCF-440F-A9E6-154F661847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0041BF-6CB7-416F-A08C-4533F63BF6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638" y="1238250"/>
            <a:ext cx="16846550" cy="52673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19963" y="1238250"/>
            <a:ext cx="28625800" cy="265334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638" y="6505575"/>
            <a:ext cx="16846550" cy="21266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CD761-D4E9-497C-A936-52B7E03427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6175" y="21763038"/>
            <a:ext cx="30724475" cy="2568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36175" y="2778125"/>
            <a:ext cx="30724475" cy="186531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36175" y="24331613"/>
            <a:ext cx="30724475" cy="3649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03674-CF2B-4942-BF50-241CBAA44F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4B7982-34B6-4CCA-BB8E-6051E4C053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923913" y="690563"/>
            <a:ext cx="11693525" cy="269446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41750" y="690563"/>
            <a:ext cx="34929763" cy="269446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B4BE9-D8C6-490F-8860-4D5E4EE49F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841750" y="690563"/>
            <a:ext cx="435229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0194" tIns="235097" rIns="470194" bIns="2350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7"/>
          <p:cNvSpPr>
            <a:spLocks noGrp="1" noChangeArrowheads="1"/>
          </p:cNvSpPr>
          <p:nvPr>
            <p:ph type="body" idx="1"/>
          </p:nvPr>
        </p:nvSpPr>
        <p:spPr bwMode="white">
          <a:xfrm>
            <a:off x="7096125" y="8983663"/>
            <a:ext cx="43521313" cy="1865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0194" tIns="235097" rIns="470194" bIns="2350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963025" y="29014738"/>
            <a:ext cx="10668000" cy="20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0194" tIns="235097" rIns="470194" bIns="235097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7300">
                <a:solidFill>
                  <a:schemeClr val="folHlink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764625" y="29014738"/>
            <a:ext cx="16214725" cy="20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0194" tIns="235097" rIns="470194" bIns="235097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7300">
                <a:solidFill>
                  <a:schemeClr val="folHlink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112950" y="29014738"/>
            <a:ext cx="10664825" cy="20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0194" tIns="235097" rIns="470194" bIns="235097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7300">
                <a:solidFill>
                  <a:schemeClr val="folHlink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CDAF0799-E2AC-453A-88F7-E5310A52B6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700588" rtl="0" eaLnBrk="0" fontAlgn="base" hangingPunct="0">
        <a:spcBef>
          <a:spcPct val="0"/>
        </a:spcBef>
        <a:spcAft>
          <a:spcPct val="0"/>
        </a:spcAft>
        <a:defRPr kumimoji="1" sz="22600">
          <a:solidFill>
            <a:schemeClr val="tx2"/>
          </a:solidFill>
          <a:latin typeface="+mj-lt"/>
          <a:ea typeface="+mj-ea"/>
          <a:cs typeface="+mj-cs"/>
        </a:defRPr>
      </a:lvl1pPr>
      <a:lvl2pPr algn="l" defTabSz="4700588" rtl="0" eaLnBrk="0" fontAlgn="base" hangingPunct="0">
        <a:spcBef>
          <a:spcPct val="0"/>
        </a:spcBef>
        <a:spcAft>
          <a:spcPct val="0"/>
        </a:spcAft>
        <a:defRPr kumimoji="1" sz="22600">
          <a:solidFill>
            <a:schemeClr val="tx2"/>
          </a:solidFill>
          <a:latin typeface="Tahoma" pitchFamily="34" charset="0"/>
        </a:defRPr>
      </a:lvl2pPr>
      <a:lvl3pPr algn="l" defTabSz="4700588" rtl="0" eaLnBrk="0" fontAlgn="base" hangingPunct="0">
        <a:spcBef>
          <a:spcPct val="0"/>
        </a:spcBef>
        <a:spcAft>
          <a:spcPct val="0"/>
        </a:spcAft>
        <a:defRPr kumimoji="1" sz="22600">
          <a:solidFill>
            <a:schemeClr val="tx2"/>
          </a:solidFill>
          <a:latin typeface="Tahoma" pitchFamily="34" charset="0"/>
        </a:defRPr>
      </a:lvl3pPr>
      <a:lvl4pPr algn="l" defTabSz="4700588" rtl="0" eaLnBrk="0" fontAlgn="base" hangingPunct="0">
        <a:spcBef>
          <a:spcPct val="0"/>
        </a:spcBef>
        <a:spcAft>
          <a:spcPct val="0"/>
        </a:spcAft>
        <a:defRPr kumimoji="1" sz="22600">
          <a:solidFill>
            <a:schemeClr val="tx2"/>
          </a:solidFill>
          <a:latin typeface="Tahoma" pitchFamily="34" charset="0"/>
        </a:defRPr>
      </a:lvl4pPr>
      <a:lvl5pPr algn="l" defTabSz="4700588" rtl="0" eaLnBrk="0" fontAlgn="base" hangingPunct="0">
        <a:spcBef>
          <a:spcPct val="0"/>
        </a:spcBef>
        <a:spcAft>
          <a:spcPct val="0"/>
        </a:spcAft>
        <a:defRPr kumimoji="1" sz="22600">
          <a:solidFill>
            <a:schemeClr val="tx2"/>
          </a:solidFill>
          <a:latin typeface="Tahoma" pitchFamily="34" charset="0"/>
        </a:defRPr>
      </a:lvl5pPr>
      <a:lvl6pPr marL="457200" algn="l" defTabSz="4700588" rtl="0" eaLnBrk="0" fontAlgn="base" hangingPunct="0">
        <a:spcBef>
          <a:spcPct val="0"/>
        </a:spcBef>
        <a:spcAft>
          <a:spcPct val="0"/>
        </a:spcAft>
        <a:defRPr kumimoji="1" sz="22600">
          <a:solidFill>
            <a:schemeClr val="tx2"/>
          </a:solidFill>
          <a:latin typeface="Tahoma" pitchFamily="34" charset="0"/>
        </a:defRPr>
      </a:lvl6pPr>
      <a:lvl7pPr marL="914400" algn="l" defTabSz="4700588" rtl="0" eaLnBrk="0" fontAlgn="base" hangingPunct="0">
        <a:spcBef>
          <a:spcPct val="0"/>
        </a:spcBef>
        <a:spcAft>
          <a:spcPct val="0"/>
        </a:spcAft>
        <a:defRPr kumimoji="1" sz="22600">
          <a:solidFill>
            <a:schemeClr val="tx2"/>
          </a:solidFill>
          <a:latin typeface="Tahoma" pitchFamily="34" charset="0"/>
        </a:defRPr>
      </a:lvl7pPr>
      <a:lvl8pPr marL="1371600" algn="l" defTabSz="4700588" rtl="0" eaLnBrk="0" fontAlgn="base" hangingPunct="0">
        <a:spcBef>
          <a:spcPct val="0"/>
        </a:spcBef>
        <a:spcAft>
          <a:spcPct val="0"/>
        </a:spcAft>
        <a:defRPr kumimoji="1" sz="22600">
          <a:solidFill>
            <a:schemeClr val="tx2"/>
          </a:solidFill>
          <a:latin typeface="Tahoma" pitchFamily="34" charset="0"/>
        </a:defRPr>
      </a:lvl8pPr>
      <a:lvl9pPr marL="1828800" algn="l" defTabSz="4700588" rtl="0" eaLnBrk="0" fontAlgn="base" hangingPunct="0">
        <a:spcBef>
          <a:spcPct val="0"/>
        </a:spcBef>
        <a:spcAft>
          <a:spcPct val="0"/>
        </a:spcAft>
        <a:defRPr kumimoji="1" sz="22600">
          <a:solidFill>
            <a:schemeClr val="tx2"/>
          </a:solidFill>
          <a:latin typeface="Tahoma" pitchFamily="34" charset="0"/>
        </a:defRPr>
      </a:lvl9pPr>
    </p:titleStyle>
    <p:bodyStyle>
      <a:lvl1pPr marL="1762125" indent="-1762125" algn="l" defTabSz="4700588" rtl="0" eaLnBrk="0" fontAlgn="base" hangingPunct="0">
        <a:spcBef>
          <a:spcPct val="20000"/>
        </a:spcBef>
        <a:spcAft>
          <a:spcPct val="0"/>
        </a:spcAft>
        <a:buChar char="•"/>
        <a:defRPr kumimoji="1" sz="16500">
          <a:solidFill>
            <a:schemeClr val="tx1"/>
          </a:solidFill>
          <a:latin typeface="+mn-lt"/>
          <a:ea typeface="+mn-ea"/>
          <a:cs typeface="+mn-cs"/>
        </a:defRPr>
      </a:lvl1pPr>
      <a:lvl2pPr marL="3821113" indent="-1470025" algn="l" defTabSz="4700588" rtl="0" eaLnBrk="0" fontAlgn="base" hangingPunct="0">
        <a:spcBef>
          <a:spcPct val="20000"/>
        </a:spcBef>
        <a:spcAft>
          <a:spcPct val="0"/>
        </a:spcAft>
        <a:buChar char="–"/>
        <a:defRPr kumimoji="1" sz="14400">
          <a:solidFill>
            <a:schemeClr val="tx1"/>
          </a:solidFill>
          <a:latin typeface="+mn-lt"/>
        </a:defRPr>
      </a:lvl2pPr>
      <a:lvl3pPr marL="5878513" indent="-1177925" algn="l" defTabSz="4700588" rtl="0" eaLnBrk="0" fontAlgn="base" hangingPunct="0">
        <a:spcBef>
          <a:spcPct val="20000"/>
        </a:spcBef>
        <a:spcAft>
          <a:spcPct val="0"/>
        </a:spcAft>
        <a:buChar char="•"/>
        <a:defRPr kumimoji="1" sz="12300">
          <a:solidFill>
            <a:schemeClr val="tx1"/>
          </a:solidFill>
          <a:latin typeface="+mn-lt"/>
        </a:defRPr>
      </a:lvl3pPr>
      <a:lvl4pPr marL="8229600" indent="-1177925" algn="l" defTabSz="4700588" rtl="0" eaLnBrk="0" fontAlgn="base" hangingPunct="0">
        <a:spcBef>
          <a:spcPct val="20000"/>
        </a:spcBef>
        <a:spcAft>
          <a:spcPct val="0"/>
        </a:spcAft>
        <a:buChar char="–"/>
        <a:defRPr kumimoji="1" sz="10300">
          <a:solidFill>
            <a:schemeClr val="tx1"/>
          </a:solidFill>
          <a:latin typeface="+mn-lt"/>
        </a:defRPr>
      </a:lvl4pPr>
      <a:lvl5pPr marL="10579100" indent="-1174750" algn="l" defTabSz="4700588" rtl="0" eaLnBrk="0" fontAlgn="base" hangingPunct="0">
        <a:spcBef>
          <a:spcPct val="20000"/>
        </a:spcBef>
        <a:spcAft>
          <a:spcPct val="0"/>
        </a:spcAft>
        <a:buChar char="»"/>
        <a:defRPr kumimoji="1" sz="10300">
          <a:solidFill>
            <a:schemeClr val="tx1"/>
          </a:solidFill>
          <a:latin typeface="+mn-lt"/>
        </a:defRPr>
      </a:lvl5pPr>
      <a:lvl6pPr marL="11036300" indent="-1174750" algn="l" defTabSz="4700588" rtl="0" eaLnBrk="0" fontAlgn="base" hangingPunct="0">
        <a:spcBef>
          <a:spcPct val="20000"/>
        </a:spcBef>
        <a:spcAft>
          <a:spcPct val="0"/>
        </a:spcAft>
        <a:buChar char="»"/>
        <a:defRPr kumimoji="1" sz="10300">
          <a:solidFill>
            <a:schemeClr val="tx1"/>
          </a:solidFill>
          <a:latin typeface="+mn-lt"/>
        </a:defRPr>
      </a:lvl6pPr>
      <a:lvl7pPr marL="11493500" indent="-1174750" algn="l" defTabSz="4700588" rtl="0" eaLnBrk="0" fontAlgn="base" hangingPunct="0">
        <a:spcBef>
          <a:spcPct val="20000"/>
        </a:spcBef>
        <a:spcAft>
          <a:spcPct val="0"/>
        </a:spcAft>
        <a:buChar char="»"/>
        <a:defRPr kumimoji="1" sz="10300">
          <a:solidFill>
            <a:schemeClr val="tx1"/>
          </a:solidFill>
          <a:latin typeface="+mn-lt"/>
        </a:defRPr>
      </a:lvl7pPr>
      <a:lvl8pPr marL="11950700" indent="-1174750" algn="l" defTabSz="4700588" rtl="0" eaLnBrk="0" fontAlgn="base" hangingPunct="0">
        <a:spcBef>
          <a:spcPct val="20000"/>
        </a:spcBef>
        <a:spcAft>
          <a:spcPct val="0"/>
        </a:spcAft>
        <a:buChar char="»"/>
        <a:defRPr kumimoji="1" sz="10300">
          <a:solidFill>
            <a:schemeClr val="tx1"/>
          </a:solidFill>
          <a:latin typeface="+mn-lt"/>
        </a:defRPr>
      </a:lvl8pPr>
      <a:lvl9pPr marL="12407900" indent="-1174750" algn="l" defTabSz="4700588" rtl="0" eaLnBrk="0" fontAlgn="base" hangingPunct="0">
        <a:spcBef>
          <a:spcPct val="20000"/>
        </a:spcBef>
        <a:spcAft>
          <a:spcPct val="0"/>
        </a:spcAft>
        <a:buChar char="»"/>
        <a:defRPr kumimoji="1" sz="10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1" name="Rectangle 735"/>
          <p:cNvSpPr>
            <a:spLocks noGrp="1" noChangeArrowheads="1"/>
          </p:cNvSpPr>
          <p:nvPr>
            <p:ph type="title"/>
          </p:nvPr>
        </p:nvSpPr>
        <p:spPr>
          <a:xfrm>
            <a:off x="15052431" y="477079"/>
            <a:ext cx="34801420" cy="5531835"/>
          </a:xfrm>
        </p:spPr>
        <p:txBody>
          <a:bodyPr/>
          <a:lstStyle/>
          <a:p>
            <a:pPr algn="ctr">
              <a:defRPr/>
            </a:pPr>
            <a:r>
              <a:rPr lang="en-US" sz="6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TITLE OF CASE PRESENTATION</a:t>
            </a:r>
            <a:r>
              <a:rPr lang="en-US" sz="7200" dirty="0" smtClean="0"/>
              <a:t/>
            </a:r>
            <a:br>
              <a:rPr lang="en-US" sz="7200" dirty="0" smtClean="0"/>
            </a:br>
            <a:r>
              <a:rPr kumimoji="0" lang="en-US" altLang="en-US" sz="5400" i="1" smtClean="0">
                <a:solidFill>
                  <a:srgbClr val="FF6600"/>
                </a:solidFill>
              </a:rPr>
              <a:t>AUTHORS </a:t>
            </a:r>
            <a:r>
              <a:rPr kumimoji="0" lang="en-US" altLang="en-US" sz="5400" i="1" smtClean="0">
                <a:solidFill>
                  <a:srgbClr val="FF6600"/>
                </a:solidFill>
              </a:rPr>
              <a:t>CAN </a:t>
            </a:r>
            <a:r>
              <a:rPr kumimoji="0" lang="en-US" altLang="en-US" sz="5400" i="1" dirty="0" smtClean="0">
                <a:solidFill>
                  <a:srgbClr val="FF6600"/>
                </a:solidFill>
              </a:rPr>
              <a:t>BE IN BLUE, BLACK OR ORANGE</a:t>
            </a:r>
            <a:br>
              <a:rPr kumimoji="0" lang="en-US" altLang="en-US" sz="5400" i="1" dirty="0" smtClean="0">
                <a:solidFill>
                  <a:srgbClr val="FF6600"/>
                </a:solidFill>
              </a:rPr>
            </a:br>
            <a:r>
              <a:rPr lang="en-US" sz="3200" dirty="0" smtClean="0"/>
              <a:t>Department of Pediatrics, University of Florida, Jacksonville, Florida.</a:t>
            </a:r>
            <a:r>
              <a:rPr kumimoji="0" lang="en-US" altLang="en-US" sz="3200" i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kumimoji="0" lang="en-US" altLang="en-US" sz="3200" i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kumimoji="0" lang="en-US" altLang="en-US" sz="8000" i="1" baseline="300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kumimoji="0" lang="en-US" altLang="en-US" sz="8000" i="1" baseline="300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kumimoji="0" lang="en-US" altLang="en-US" sz="17200" dirty="0" smtClean="0">
              <a:solidFill>
                <a:srgbClr val="003399"/>
              </a:solidFill>
            </a:endParaRPr>
          </a:p>
        </p:txBody>
      </p:sp>
      <p:sp>
        <p:nvSpPr>
          <p:cNvPr id="1028" name="Text Box 738"/>
          <p:cNvSpPr txBox="1">
            <a:spLocks noChangeArrowheads="1"/>
          </p:cNvSpPr>
          <p:nvPr/>
        </p:nvSpPr>
        <p:spPr bwMode="auto">
          <a:xfrm>
            <a:off x="17126897" y="5515411"/>
            <a:ext cx="16516350" cy="7017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4" rIns="91428" bIns="45714">
            <a:spAutoFit/>
          </a:bodyPr>
          <a:lstStyle/>
          <a:p>
            <a:pPr algn="just"/>
            <a:endParaRPr lang="en-US" sz="2600" dirty="0" smtClean="0">
              <a:solidFill>
                <a:schemeClr val="bg1"/>
              </a:solidFill>
              <a:latin typeface="+mj-lt"/>
            </a:endParaRPr>
          </a:p>
          <a:p>
            <a:pPr algn="just"/>
            <a:endParaRPr lang="en-US" sz="2600" dirty="0" smtClean="0">
              <a:solidFill>
                <a:schemeClr val="bg1"/>
              </a:solidFill>
              <a:latin typeface="+mj-lt"/>
            </a:endParaRPr>
          </a:p>
          <a:p>
            <a:pPr algn="just"/>
            <a:endParaRPr lang="en-US" sz="2600" dirty="0" smtClean="0">
              <a:solidFill>
                <a:schemeClr val="bg1"/>
              </a:solidFill>
              <a:latin typeface="+mj-lt"/>
            </a:endParaRPr>
          </a:p>
          <a:p>
            <a:pPr algn="just"/>
            <a:endParaRPr lang="en-US" sz="2600" dirty="0" smtClean="0">
              <a:solidFill>
                <a:schemeClr val="bg1"/>
              </a:solidFill>
              <a:latin typeface="+mj-lt"/>
            </a:endParaRPr>
          </a:p>
          <a:p>
            <a:pPr algn="just"/>
            <a:endParaRPr lang="en-US" sz="2600" dirty="0" smtClean="0">
              <a:solidFill>
                <a:schemeClr val="bg1"/>
              </a:solidFill>
              <a:latin typeface="+mj-lt"/>
            </a:endParaRPr>
          </a:p>
          <a:p>
            <a:pPr algn="just"/>
            <a:endParaRPr lang="en-US" sz="2600" dirty="0" smtClean="0">
              <a:solidFill>
                <a:schemeClr val="bg1"/>
              </a:solidFill>
              <a:latin typeface="+mj-lt"/>
            </a:endParaRPr>
          </a:p>
          <a:p>
            <a:pPr algn="just"/>
            <a:endParaRPr lang="en-US" sz="2600" dirty="0" smtClean="0">
              <a:solidFill>
                <a:schemeClr val="bg1"/>
              </a:solidFill>
              <a:latin typeface="+mj-lt"/>
            </a:endParaRPr>
          </a:p>
          <a:p>
            <a:pPr algn="just"/>
            <a:endParaRPr lang="en-US" sz="2600" b="1" dirty="0" smtClean="0">
              <a:solidFill>
                <a:schemeClr val="accent2"/>
              </a:solidFill>
              <a:latin typeface="+mj-lt"/>
            </a:endParaRPr>
          </a:p>
          <a:p>
            <a:pPr algn="just"/>
            <a:endParaRPr lang="en-US" sz="2600" b="1" dirty="0" smtClean="0">
              <a:solidFill>
                <a:schemeClr val="accent2"/>
              </a:solidFill>
              <a:latin typeface="+mj-lt"/>
            </a:endParaRPr>
          </a:p>
          <a:p>
            <a:pPr algn="just"/>
            <a:endParaRPr lang="en-US" sz="2600" dirty="0" smtClean="0">
              <a:solidFill>
                <a:schemeClr val="bg1"/>
              </a:solidFill>
              <a:latin typeface="+mj-lt"/>
            </a:endParaRPr>
          </a:p>
          <a:p>
            <a:pPr algn="just"/>
            <a:r>
              <a:rPr lang="en-US" sz="2600" b="1" dirty="0" smtClean="0">
                <a:solidFill>
                  <a:schemeClr val="accent2"/>
                </a:solidFill>
                <a:latin typeface="+mj-lt"/>
              </a:rPr>
              <a:t>Hospital course and Treatment  </a:t>
            </a:r>
            <a:endParaRPr lang="en-US" sz="2600" b="1" dirty="0" smtClean="0">
              <a:solidFill>
                <a:schemeClr val="bg1"/>
              </a:solidFill>
              <a:latin typeface="+mj-lt"/>
            </a:endParaRPr>
          </a:p>
          <a:p>
            <a:pPr algn="just"/>
            <a:endParaRPr lang="en-US" sz="2600" dirty="0" smtClean="0">
              <a:solidFill>
                <a:schemeClr val="bg1"/>
              </a:solidFill>
              <a:latin typeface="+mj-lt"/>
            </a:endParaRPr>
          </a:p>
          <a:p>
            <a:pPr algn="just"/>
            <a:r>
              <a:rPr lang="en-US" sz="2600" b="1" dirty="0" smtClean="0">
                <a:solidFill>
                  <a:schemeClr val="accent2"/>
                </a:solidFill>
                <a:latin typeface="+mj-lt"/>
              </a:rPr>
              <a:t>Genetic Test</a:t>
            </a:r>
          </a:p>
          <a:p>
            <a:pPr algn="just"/>
            <a:endParaRPr lang="en-US" sz="2800" dirty="0" smtClean="0">
              <a:solidFill>
                <a:schemeClr val="bg1"/>
              </a:solidFill>
            </a:endParaRPr>
          </a:p>
          <a:p>
            <a:pPr algn="just"/>
            <a:endParaRPr lang="en-US" sz="2800" dirty="0" smtClean="0">
              <a:solidFill>
                <a:schemeClr val="bg1"/>
              </a:solidFill>
            </a:endParaRPr>
          </a:p>
          <a:p>
            <a:pPr algn="just"/>
            <a:endParaRPr lang="en-US" sz="2800" dirty="0" smtClean="0">
              <a:solidFill>
                <a:schemeClr val="bg1"/>
              </a:solidFill>
            </a:endParaRPr>
          </a:p>
          <a:p>
            <a:pPr algn="just"/>
            <a:r>
              <a:rPr lang="en-US" sz="2800" dirty="0" smtClean="0">
                <a:solidFill>
                  <a:schemeClr val="bg1"/>
                </a:solidFill>
              </a:rPr>
              <a:t>                                            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029" name="Text Box 740"/>
          <p:cNvSpPr txBox="1">
            <a:spLocks noChangeArrowheads="1"/>
          </p:cNvSpPr>
          <p:nvPr/>
        </p:nvSpPr>
        <p:spPr bwMode="auto">
          <a:xfrm>
            <a:off x="1136822" y="7897091"/>
            <a:ext cx="15571760" cy="107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4" rIns="91428" bIns="45714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+mj-lt"/>
              </a:rPr>
              <a:t> </a:t>
            </a:r>
          </a:p>
          <a:p>
            <a:pPr>
              <a:buFont typeface="Wingdings" pitchFamily="2" charset="2"/>
              <a:buChar char="§"/>
            </a:pP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840" name="Rectangle 744"/>
          <p:cNvSpPr>
            <a:spLocks noChangeArrowheads="1"/>
          </p:cNvSpPr>
          <p:nvPr/>
        </p:nvSpPr>
        <p:spPr bwMode="auto">
          <a:xfrm>
            <a:off x="914401" y="5652021"/>
            <a:ext cx="15703826" cy="1161116"/>
          </a:xfrm>
          <a:prstGeom prst="rect">
            <a:avLst/>
          </a:prstGeom>
          <a:solidFill>
            <a:srgbClr val="003399"/>
          </a:solidFill>
          <a:ln w="38100">
            <a:solidFill>
              <a:srgbClr val="FF66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28" tIns="45714" rIns="91428" bIns="45714" anchor="ctr"/>
          <a:lstStyle/>
          <a:p>
            <a:pPr algn="ctr">
              <a:defRPr/>
            </a:pPr>
            <a:r>
              <a:rPr lang="en-US" altLang="en-US" sz="7200" dirty="0"/>
              <a:t>Introduction</a:t>
            </a:r>
            <a:endParaRPr lang="en-US" altLang="en-US" sz="7300" dirty="0"/>
          </a:p>
        </p:txBody>
      </p:sp>
      <p:sp>
        <p:nvSpPr>
          <p:cNvPr id="4844" name="Rectangle 748"/>
          <p:cNvSpPr>
            <a:spLocks noChangeArrowheads="1"/>
          </p:cNvSpPr>
          <p:nvPr/>
        </p:nvSpPr>
        <p:spPr bwMode="auto">
          <a:xfrm>
            <a:off x="17242180" y="19891600"/>
            <a:ext cx="15740914" cy="1210326"/>
          </a:xfrm>
          <a:prstGeom prst="rect">
            <a:avLst/>
          </a:prstGeom>
          <a:solidFill>
            <a:srgbClr val="003399"/>
          </a:solidFill>
          <a:ln w="38100">
            <a:solidFill>
              <a:srgbClr val="FF66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28" tIns="45714" rIns="91428" bIns="45714" anchor="ctr"/>
          <a:lstStyle/>
          <a:p>
            <a:pPr algn="ctr">
              <a:defRPr/>
            </a:pPr>
            <a:r>
              <a:rPr lang="en-US" altLang="en-US" sz="7200" dirty="0" smtClean="0">
                <a:latin typeface="+mj-lt"/>
              </a:rPr>
              <a:t>Discussion</a:t>
            </a:r>
            <a:endParaRPr lang="en-US" altLang="en-US" sz="6500" dirty="0">
              <a:latin typeface="+mj-lt"/>
            </a:endParaRPr>
          </a:p>
        </p:txBody>
      </p:sp>
      <p:sp>
        <p:nvSpPr>
          <p:cNvPr id="4845" name="Rectangle 749"/>
          <p:cNvSpPr>
            <a:spLocks noChangeArrowheads="1"/>
          </p:cNvSpPr>
          <p:nvPr/>
        </p:nvSpPr>
        <p:spPr bwMode="auto">
          <a:xfrm>
            <a:off x="893641" y="16332233"/>
            <a:ext cx="15556675" cy="1219200"/>
          </a:xfrm>
          <a:prstGeom prst="rect">
            <a:avLst/>
          </a:prstGeom>
          <a:solidFill>
            <a:srgbClr val="003399"/>
          </a:solidFill>
          <a:ln w="38100">
            <a:solidFill>
              <a:srgbClr val="FF66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28" tIns="45714" rIns="91428" bIns="45714" anchor="ctr"/>
          <a:lstStyle/>
          <a:p>
            <a:pPr algn="ctr">
              <a:defRPr/>
            </a:pPr>
            <a:r>
              <a:rPr lang="en-US" altLang="en-US" sz="7200" dirty="0" smtClean="0"/>
              <a:t>Case Presentation</a:t>
            </a:r>
            <a:endParaRPr lang="en-US" altLang="en-US" sz="7200" dirty="0"/>
          </a:p>
        </p:txBody>
      </p:sp>
      <p:sp>
        <p:nvSpPr>
          <p:cNvPr id="1040" name="Rectangle 761"/>
          <p:cNvSpPr>
            <a:spLocks noChangeArrowheads="1"/>
          </p:cNvSpPr>
          <p:nvPr/>
        </p:nvSpPr>
        <p:spPr bwMode="auto">
          <a:xfrm>
            <a:off x="457200" y="457200"/>
            <a:ext cx="50155539" cy="30038040"/>
          </a:xfrm>
          <a:prstGeom prst="rect">
            <a:avLst/>
          </a:prstGeom>
          <a:noFill/>
          <a:ln w="1778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041" name="Picture 762" descr="UF_College_of_Med_Ja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41302" y="847230"/>
            <a:ext cx="10860298" cy="4544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748"/>
          <p:cNvSpPr>
            <a:spLocks noChangeArrowheads="1"/>
          </p:cNvSpPr>
          <p:nvPr/>
        </p:nvSpPr>
        <p:spPr bwMode="auto">
          <a:xfrm>
            <a:off x="34585563" y="20330937"/>
            <a:ext cx="15581745" cy="973941"/>
          </a:xfrm>
          <a:prstGeom prst="rect">
            <a:avLst/>
          </a:prstGeom>
          <a:solidFill>
            <a:srgbClr val="003399"/>
          </a:solidFill>
          <a:ln w="38100">
            <a:solidFill>
              <a:srgbClr val="FF66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28" tIns="45714" rIns="91428" bIns="45714" anchor="ctr"/>
          <a:lstStyle/>
          <a:p>
            <a:pPr algn="ctr">
              <a:defRPr/>
            </a:pPr>
            <a:r>
              <a:rPr lang="en-US" altLang="en-US" sz="7200" dirty="0" smtClean="0">
                <a:latin typeface="+mj-lt"/>
              </a:rPr>
              <a:t>References</a:t>
            </a:r>
            <a:endParaRPr lang="en-US" altLang="en-US" sz="6500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14402" y="7249886"/>
            <a:ext cx="1558455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dirty="0" smtClean="0">
                <a:solidFill>
                  <a:schemeClr val="bg1"/>
                </a:solidFill>
                <a:latin typeface="+mj-lt"/>
              </a:rPr>
              <a:t>BACKGROUND, INTEREST AND CLINICAL SIGNIFICANCE</a:t>
            </a:r>
          </a:p>
          <a:p>
            <a:pPr algn="just"/>
            <a:endParaRPr lang="en-US" sz="2600" b="1" dirty="0" smtClean="0">
              <a:solidFill>
                <a:schemeClr val="accent2"/>
              </a:solidFill>
              <a:latin typeface="+mj-lt"/>
            </a:endParaRPr>
          </a:p>
          <a:p>
            <a:pPr algn="just"/>
            <a:r>
              <a:rPr lang="en-US" sz="2600" b="1" dirty="0" smtClean="0">
                <a:solidFill>
                  <a:schemeClr val="accent2"/>
                </a:solidFill>
                <a:latin typeface="+mj-lt"/>
              </a:rPr>
              <a:t>Clinical characteristics of CAS </a:t>
            </a:r>
            <a:r>
              <a:rPr lang="en-US" sz="2600" b="1" dirty="0" err="1" smtClean="0">
                <a:solidFill>
                  <a:schemeClr val="accent2"/>
                </a:solidFill>
                <a:latin typeface="+mj-lt"/>
              </a:rPr>
              <a:t>Eincludes</a:t>
            </a:r>
            <a:r>
              <a:rPr lang="en-US" sz="2600" b="1" dirty="0" smtClean="0">
                <a:solidFill>
                  <a:schemeClr val="accent2"/>
                </a:solidFill>
                <a:latin typeface="+mj-lt"/>
              </a:rPr>
              <a:t>:</a:t>
            </a:r>
          </a:p>
          <a:p>
            <a:pPr algn="just"/>
            <a:r>
              <a:rPr lang="en-US" sz="2600" b="1" dirty="0" smtClean="0">
                <a:solidFill>
                  <a:schemeClr val="accent2"/>
                </a:solidFill>
                <a:latin typeface="+mj-lt"/>
              </a:rPr>
              <a:t>CLASSISC 1-3 LINER</a:t>
            </a:r>
          </a:p>
          <a:p>
            <a:pPr algn="just"/>
            <a:endParaRPr lang="en-US" sz="2600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33473" y="11337766"/>
            <a:ext cx="1555984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600" dirty="0" smtClean="0">
              <a:solidFill>
                <a:schemeClr val="bg1"/>
              </a:solidFill>
              <a:latin typeface="+mj-lt"/>
            </a:endParaRPr>
          </a:p>
          <a:p>
            <a:pPr algn="just"/>
            <a:r>
              <a:rPr lang="en-US" sz="2600" dirty="0" smtClean="0">
                <a:solidFill>
                  <a:schemeClr val="bg1"/>
                </a:solidFill>
                <a:latin typeface="+mj-lt"/>
              </a:rPr>
              <a:t>This case represents the first, UNIQUE, CLASSIC, ATYLPICAL, EMPHASIZES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844490" y="26361841"/>
            <a:ext cx="1656677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 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 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77988" y="18278227"/>
            <a:ext cx="15427628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 smtClean="0">
                <a:solidFill>
                  <a:schemeClr val="accent2"/>
                </a:solidFill>
                <a:latin typeface="+mj-lt"/>
              </a:rPr>
              <a:t>History of Present Illness</a:t>
            </a:r>
          </a:p>
          <a:p>
            <a:pPr algn="just"/>
            <a:endParaRPr lang="en-US" sz="2600" b="1" dirty="0" smtClean="0">
              <a:solidFill>
                <a:schemeClr val="accent2"/>
              </a:solidFill>
              <a:latin typeface="+mj-lt"/>
            </a:endParaRPr>
          </a:p>
          <a:p>
            <a:pPr algn="just"/>
            <a:r>
              <a:rPr lang="en-US" sz="2600" b="1" dirty="0" smtClean="0">
                <a:solidFill>
                  <a:schemeClr val="accent2"/>
                </a:solidFill>
                <a:latin typeface="+mj-lt"/>
              </a:rPr>
              <a:t> Past Medical History </a:t>
            </a:r>
          </a:p>
          <a:p>
            <a:pPr algn="just"/>
            <a:r>
              <a:rPr lang="en-US" sz="2600" b="1" dirty="0" smtClean="0">
                <a:solidFill>
                  <a:schemeClr val="accent2"/>
                </a:solidFill>
                <a:latin typeface="+mj-lt"/>
              </a:rPr>
              <a:t>Physical Examination </a:t>
            </a:r>
          </a:p>
          <a:p>
            <a:pPr algn="just"/>
            <a:endParaRPr lang="en-US" sz="2600" b="1" dirty="0" smtClean="0">
              <a:solidFill>
                <a:schemeClr val="accent2"/>
              </a:solidFill>
              <a:latin typeface="+mj-lt"/>
            </a:endParaRPr>
          </a:p>
          <a:p>
            <a:pPr lvl="0" algn="just"/>
            <a:r>
              <a:rPr lang="en-US" sz="2600" b="1" dirty="0" smtClean="0">
                <a:solidFill>
                  <a:schemeClr val="accent2"/>
                </a:solidFill>
                <a:latin typeface="+mj-lt"/>
              </a:rPr>
              <a:t>Family history</a:t>
            </a:r>
          </a:p>
          <a:p>
            <a:pPr lvl="0" algn="just"/>
            <a:endParaRPr lang="en-US" sz="2600" b="1" dirty="0" smtClean="0">
              <a:solidFill>
                <a:schemeClr val="accent2"/>
              </a:solidFill>
              <a:latin typeface="+mj-lt"/>
            </a:endParaRPr>
          </a:p>
          <a:p>
            <a:pPr lvl="0" algn="just"/>
            <a:r>
              <a:rPr lang="en-US" sz="2600" b="1" dirty="0" smtClean="0">
                <a:solidFill>
                  <a:srgbClr val="3333FF"/>
                </a:solidFill>
                <a:latin typeface="Tahoma"/>
              </a:rPr>
              <a:t>Physical Examination</a:t>
            </a:r>
          </a:p>
          <a:p>
            <a:pPr lvl="0" algn="just"/>
            <a:endParaRPr lang="en-US" sz="2600" b="1" dirty="0" smtClean="0">
              <a:solidFill>
                <a:srgbClr val="3333FF"/>
              </a:solidFill>
              <a:latin typeface="Tahoma"/>
            </a:endParaRPr>
          </a:p>
          <a:p>
            <a:pPr lvl="0" algn="just"/>
            <a:r>
              <a:rPr lang="en-US" sz="2600" b="1" dirty="0" smtClean="0">
                <a:solidFill>
                  <a:schemeClr val="accent2"/>
                </a:solidFill>
                <a:latin typeface="+mj-lt"/>
              </a:rPr>
              <a:t>Labs</a:t>
            </a:r>
            <a:endParaRPr lang="en-US" sz="2600" b="1" dirty="0" smtClean="0">
              <a:solidFill>
                <a:srgbClr val="3333FF"/>
              </a:solidFill>
              <a:latin typeface="Tahoma"/>
            </a:endParaRPr>
          </a:p>
          <a:p>
            <a:pPr algn="just"/>
            <a:endParaRPr lang="en-US" sz="2600" b="1" dirty="0" smtClean="0">
              <a:solidFill>
                <a:schemeClr val="accent2"/>
              </a:solidFill>
              <a:latin typeface="+mj-lt"/>
            </a:endParaRPr>
          </a:p>
          <a:p>
            <a:pPr algn="just"/>
            <a:endParaRPr lang="en-US" sz="2600" b="1" dirty="0" smtClean="0">
              <a:solidFill>
                <a:schemeClr val="accent2"/>
              </a:solidFill>
              <a:latin typeface="+mj-lt"/>
            </a:endParaRPr>
          </a:p>
          <a:p>
            <a:pPr algn="just"/>
            <a:endParaRPr lang="en-US" sz="2600" b="1" dirty="0" smtClean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4" name="Rectangle 747"/>
          <p:cNvSpPr>
            <a:spLocks noChangeArrowheads="1"/>
          </p:cNvSpPr>
          <p:nvPr/>
        </p:nvSpPr>
        <p:spPr bwMode="auto">
          <a:xfrm>
            <a:off x="16953696" y="6994763"/>
            <a:ext cx="16483468" cy="1047682"/>
          </a:xfrm>
          <a:prstGeom prst="rect">
            <a:avLst/>
          </a:prstGeom>
          <a:solidFill>
            <a:srgbClr val="003399"/>
          </a:solidFill>
          <a:ln w="38100">
            <a:solidFill>
              <a:srgbClr val="FF6600"/>
            </a:solidFill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28" tIns="45714" rIns="91428" bIns="45714" anchor="ctr"/>
          <a:lstStyle/>
          <a:p>
            <a:pPr algn="ctr">
              <a:defRPr/>
            </a:pPr>
            <a:r>
              <a:rPr lang="en-US" altLang="en-US" sz="7200" dirty="0" smtClean="0">
                <a:latin typeface="+mj-lt"/>
              </a:rPr>
              <a:t>Diagnosis and Management</a:t>
            </a:r>
            <a:endParaRPr lang="en-US" altLang="en-US" sz="7300" dirty="0">
              <a:latin typeface="+mj-lt"/>
            </a:endParaRPr>
          </a:p>
        </p:txBody>
      </p:sp>
      <p:sp>
        <p:nvSpPr>
          <p:cNvPr id="35" name="Rectangle 748"/>
          <p:cNvSpPr>
            <a:spLocks noChangeArrowheads="1"/>
          </p:cNvSpPr>
          <p:nvPr/>
        </p:nvSpPr>
        <p:spPr bwMode="auto">
          <a:xfrm>
            <a:off x="33511132" y="5559426"/>
            <a:ext cx="15624313" cy="1143562"/>
          </a:xfrm>
          <a:prstGeom prst="rect">
            <a:avLst/>
          </a:prstGeom>
          <a:solidFill>
            <a:srgbClr val="003399"/>
          </a:solidFill>
          <a:ln w="38100">
            <a:solidFill>
              <a:srgbClr val="FF66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28" tIns="45714" rIns="91428" bIns="45714" anchor="ctr"/>
          <a:lstStyle/>
          <a:p>
            <a:pPr algn="ctr">
              <a:defRPr/>
            </a:pPr>
            <a:r>
              <a:rPr lang="en-US" altLang="en-US" sz="7200" dirty="0" smtClean="0">
                <a:latin typeface="+mj-lt"/>
              </a:rPr>
              <a:t>Conclusion</a:t>
            </a:r>
            <a:endParaRPr lang="en-US" altLang="en-US" sz="6500" dirty="0">
              <a:latin typeface="+mj-lt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918418" y="893618"/>
            <a:ext cx="3057525" cy="4474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gles">
  <a:themeElements>
    <a:clrScheme name="Angles 1">
      <a:dk1>
        <a:srgbClr val="F8F8F8"/>
      </a:dk1>
      <a:lt1>
        <a:srgbClr val="FFFFFF"/>
      </a:lt1>
      <a:dk2>
        <a:srgbClr val="000000"/>
      </a:dk2>
      <a:lt2>
        <a:srgbClr val="000000"/>
      </a:lt2>
      <a:accent1>
        <a:srgbClr val="FF0000"/>
      </a:accent1>
      <a:accent2>
        <a:srgbClr val="3333FF"/>
      </a:accent2>
      <a:accent3>
        <a:srgbClr val="AAAAAA"/>
      </a:accent3>
      <a:accent4>
        <a:srgbClr val="DADADA"/>
      </a:accent4>
      <a:accent5>
        <a:srgbClr val="FFAAAA"/>
      </a:accent5>
      <a:accent6>
        <a:srgbClr val="2D2DE7"/>
      </a:accent6>
      <a:hlink>
        <a:srgbClr val="008000"/>
      </a:hlink>
      <a:folHlink>
        <a:srgbClr val="808080"/>
      </a:folHlink>
    </a:clrScheme>
    <a:fontScheme name="Angle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ngles 1">
        <a:dk1>
          <a:srgbClr val="F8F8F8"/>
        </a:dk1>
        <a:lt1>
          <a:srgbClr val="FFFFFF"/>
        </a:lt1>
        <a:dk2>
          <a:srgbClr val="000000"/>
        </a:dk2>
        <a:lt2>
          <a:srgbClr val="000000"/>
        </a:lt2>
        <a:accent1>
          <a:srgbClr val="FF0000"/>
        </a:accent1>
        <a:accent2>
          <a:srgbClr val="3333FF"/>
        </a:accent2>
        <a:accent3>
          <a:srgbClr val="AAAAAA"/>
        </a:accent3>
        <a:accent4>
          <a:srgbClr val="DADADA"/>
        </a:accent4>
        <a:accent5>
          <a:srgbClr val="FFAAAA"/>
        </a:accent5>
        <a:accent6>
          <a:srgbClr val="2D2DE7"/>
        </a:accent6>
        <a:hlink>
          <a:srgbClr val="008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gles 2">
        <a:dk1>
          <a:srgbClr val="360036"/>
        </a:dk1>
        <a:lt1>
          <a:srgbClr val="FFFFFF"/>
        </a:lt1>
        <a:dk2>
          <a:srgbClr val="FFFFCC"/>
        </a:dk2>
        <a:lt2>
          <a:srgbClr val="666633"/>
        </a:lt2>
        <a:accent1>
          <a:srgbClr val="996600"/>
        </a:accent1>
        <a:accent2>
          <a:srgbClr val="CCCC00"/>
        </a:accent2>
        <a:accent3>
          <a:srgbClr val="FFFFFF"/>
        </a:accent3>
        <a:accent4>
          <a:srgbClr val="2D002D"/>
        </a:accent4>
        <a:accent5>
          <a:srgbClr val="CAB8AA"/>
        </a:accent5>
        <a:accent6>
          <a:srgbClr val="B9B900"/>
        </a:accent6>
        <a:hlink>
          <a:srgbClr val="99CC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gles 3">
        <a:dk1>
          <a:srgbClr val="000000"/>
        </a:dk1>
        <a:lt1>
          <a:srgbClr val="FFFFFF"/>
        </a:lt1>
        <a:dk2>
          <a:srgbClr val="FFFFFF"/>
        </a:dk2>
        <a:lt2>
          <a:srgbClr val="393939"/>
        </a:lt2>
        <a:accent1>
          <a:srgbClr val="B2B2B2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D4D4D4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gles 4">
        <a:dk1>
          <a:srgbClr val="360036"/>
        </a:dk1>
        <a:lt1>
          <a:srgbClr val="FFFFFF"/>
        </a:lt1>
        <a:dk2>
          <a:srgbClr val="FFFFCC"/>
        </a:dk2>
        <a:lt2>
          <a:srgbClr val="660066"/>
        </a:lt2>
        <a:accent1>
          <a:srgbClr val="C3A3C2"/>
        </a:accent1>
        <a:accent2>
          <a:srgbClr val="9999FF"/>
        </a:accent2>
        <a:accent3>
          <a:srgbClr val="FFFFFF"/>
        </a:accent3>
        <a:accent4>
          <a:srgbClr val="2D002D"/>
        </a:accent4>
        <a:accent5>
          <a:srgbClr val="DECEDD"/>
        </a:accent5>
        <a:accent6>
          <a:srgbClr val="8A8AE7"/>
        </a:accent6>
        <a:hlink>
          <a:srgbClr val="0099CC"/>
        </a:hlink>
        <a:folHlink>
          <a:srgbClr val="C99D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gles 5">
        <a:dk1>
          <a:srgbClr val="000000"/>
        </a:dk1>
        <a:lt1>
          <a:srgbClr val="99CCFF"/>
        </a:lt1>
        <a:dk2>
          <a:srgbClr val="CCECFF"/>
        </a:dk2>
        <a:lt2>
          <a:srgbClr val="002244"/>
        </a:lt2>
        <a:accent1>
          <a:srgbClr val="336699"/>
        </a:accent1>
        <a:accent2>
          <a:srgbClr val="CC99FF"/>
        </a:accent2>
        <a:accent3>
          <a:srgbClr val="CAE2FF"/>
        </a:accent3>
        <a:accent4>
          <a:srgbClr val="000000"/>
        </a:accent4>
        <a:accent5>
          <a:srgbClr val="ADB8CA"/>
        </a:accent5>
        <a:accent6>
          <a:srgbClr val="B98AE7"/>
        </a:accent6>
        <a:hlink>
          <a:srgbClr val="33CCCC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N:\WIN32\MSO97\Template\Designs\ANGLES.POT</Template>
  <TotalTime>20663</TotalTime>
  <Words>93</Words>
  <Application>Microsoft Office PowerPoint</Application>
  <PresentationFormat>Custom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Tahoma</vt:lpstr>
      <vt:lpstr>Times New Roman</vt:lpstr>
      <vt:lpstr>Wingdings</vt:lpstr>
      <vt:lpstr>Angles</vt:lpstr>
      <vt:lpstr>TITLE OF CASE PRESENTATION AUTHORS CAN BE IN BLUE, BLACK OR ORANGE Department of Pediatrics, University of Florida, Jacksonville, Florida.  </vt:lpstr>
    </vt:vector>
  </TitlesOfParts>
  <Company>OIT, University of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Rapid, Repeated FISH in Human Amniocytes and Fibroblasts for Preimplantation Genetic Diagnosis LJ Evenson M.D., KC Drury PhD., L Kovalinskaia M.A., RS Williams M.D.  Department of Obstetrics and Gynecology Research Laboratory University of Florida College of  Medicine, Gainesville, Florida.</dc:title>
  <dc:creator>Roger W Hoover</dc:creator>
  <cp:lastModifiedBy>Lowry, Laura</cp:lastModifiedBy>
  <cp:revision>202</cp:revision>
  <cp:lastPrinted>2000-08-18T16:00:05Z</cp:lastPrinted>
  <dcterms:created xsi:type="dcterms:W3CDTF">1999-09-20T12:29:30Z</dcterms:created>
  <dcterms:modified xsi:type="dcterms:W3CDTF">2023-12-06T18:17:21Z</dcterms:modified>
</cp:coreProperties>
</file>